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9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3E643-9F5F-4BE9-B4A6-2533EA65D62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75A75-ABFA-4AFA-A106-9B9F69368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31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8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7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02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7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24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3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56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6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20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8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0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4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BC4DC9D-1E81-804E-8C45-6EEB7D5E42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C0D1CE5-8866-8547-8B03-3F5DDA6681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17500" y="228600"/>
            <a:ext cx="84210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/>
            <a:r>
              <a:rPr kumimoji="1" lang="en-US" altLang="zh-CN" sz="2400" b="1" dirty="0">
                <a:solidFill>
                  <a:prstClr val="black"/>
                </a:solidFill>
              </a:rPr>
              <a:t>Is AMOC more predictable than North Atlantic heat content?</a:t>
            </a:r>
            <a:endParaRPr kumimoji="1" lang="zh-CN" altLang="en-US" sz="2400" b="1" dirty="0">
              <a:solidFill>
                <a:prstClr val="black"/>
              </a:solidFill>
            </a:endParaRPr>
          </a:p>
        </p:txBody>
      </p:sp>
      <p:sp>
        <p:nvSpPr>
          <p:cNvPr id="5" name="Content Placeholder 12"/>
          <p:cNvSpPr txBox="1">
            <a:spLocks/>
          </p:cNvSpPr>
          <p:nvPr/>
        </p:nvSpPr>
        <p:spPr>
          <a:xfrm>
            <a:off x="4752975" y="891013"/>
            <a:ext cx="4194175" cy="4373563"/>
          </a:xfrm>
          <a:prstGeom prst="rect">
            <a:avLst/>
          </a:prstGeom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Predictability 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properties of the North Atlantic meridional overturning circulation (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AMOC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) are measured and compared to those of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upper 500m heat content 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in the North Atlantic based on control simulations from CCSM3 and eight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CMIP5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 models.</a:t>
            </a:r>
          </a:p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endParaRPr kumimoji="1" lang="en-US" altLang="zh-CN" sz="100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 For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annual mean 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AMOC the predictability limit is about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a decade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. For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5- and 10-year averages 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predictability is substantially 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greater 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than for annual means for both AMOC and heat content but the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enhancement is more for AMOC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. There are spatial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patterns of AMOC 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that have especially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high predictability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, which may have a positive influence on the predictability of heat content. The most predictable of these may be predictable for </a:t>
            </a:r>
            <a:r>
              <a:rPr kumimoji="1" lang="en-US" altLang="zh-CN" sz="1400" b="1">
                <a:solidFill>
                  <a:prstClr val="black"/>
                </a:solidFill>
                <a:ea typeface="ＭＳ Ｐゴシック" pitchFamily="34" charset="-128"/>
              </a:rPr>
              <a:t>nearly 2 decades</a:t>
            </a: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</a:p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endParaRPr kumimoji="1" lang="en-US" altLang="zh-CN" sz="1000">
              <a:solidFill>
                <a:prstClr val="black"/>
              </a:solidFill>
              <a:ea typeface="ＭＳ Ｐゴシック" pitchFamily="34" charset="-128"/>
            </a:endParaRPr>
          </a:p>
          <a:p>
            <a:pPr marL="342900" indent="-342900" defTabSz="457200">
              <a:spcBef>
                <a:spcPct val="20000"/>
              </a:spcBef>
              <a:buFont typeface="Arial"/>
              <a:buChar char="•"/>
              <a:defRPr/>
            </a:pPr>
            <a:r>
              <a:rPr kumimoji="1" lang="en-US" altLang="zh-CN" sz="1400">
                <a:solidFill>
                  <a:prstClr val="black"/>
                </a:solidFill>
                <a:ea typeface="ＭＳ Ｐゴシック" pitchFamily="34" charset="-128"/>
              </a:rPr>
              <a:t> The study provides guidance for interpretation of the CMIP5 prediction experiments and for experimental design for future prediction experiments.  </a:t>
            </a:r>
            <a:endParaRPr kumimoji="1" lang="zh-CN" altLang="en-US" sz="140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517585" y="6112910"/>
            <a:ext cx="80484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/>
            <a:r>
              <a:rPr kumimoji="1" lang="en-US" altLang="zh-CN" sz="1400" b="1" dirty="0" err="1">
                <a:solidFill>
                  <a:prstClr val="black"/>
                </a:solidFill>
              </a:rPr>
              <a:t>Branstator</a:t>
            </a:r>
            <a:r>
              <a:rPr kumimoji="1" lang="en-US" altLang="zh-CN" sz="1400" b="1" dirty="0">
                <a:solidFill>
                  <a:prstClr val="black"/>
                </a:solidFill>
              </a:rPr>
              <a:t>, G. and H. </a:t>
            </a:r>
            <a:r>
              <a:rPr kumimoji="1" lang="en-US" altLang="zh-CN" sz="1400" b="1" dirty="0" err="1">
                <a:solidFill>
                  <a:prstClr val="black"/>
                </a:solidFill>
              </a:rPr>
              <a:t>Teng</a:t>
            </a:r>
            <a:r>
              <a:rPr kumimoji="1" lang="en-US" altLang="zh-CN" sz="1400" b="1" dirty="0">
                <a:solidFill>
                  <a:prstClr val="black"/>
                </a:solidFill>
              </a:rPr>
              <a:t>, 2014: Is AMOC more predictable </a:t>
            </a:r>
            <a:r>
              <a:rPr kumimoji="1" lang="en-US" altLang="zh-CN" sz="1400" b="1" dirty="0">
                <a:solidFill>
                  <a:prstClr val="black"/>
                </a:solidFill>
              </a:rPr>
              <a:t>than  </a:t>
            </a:r>
            <a:r>
              <a:rPr kumimoji="1" lang="en-US" altLang="zh-CN" sz="1400" b="1" dirty="0">
                <a:solidFill>
                  <a:prstClr val="black"/>
                </a:solidFill>
              </a:rPr>
              <a:t>North Atlantic heat content? </a:t>
            </a:r>
            <a:endParaRPr kumimoji="1" lang="en-US" altLang="zh-CN" sz="1400" b="1" dirty="0">
              <a:solidFill>
                <a:prstClr val="black"/>
              </a:solidFill>
            </a:endParaRPr>
          </a:p>
          <a:p>
            <a:pPr defTabSz="457200"/>
            <a:r>
              <a:rPr kumimoji="1" lang="en-US" altLang="zh-CN" sz="1400" b="1" dirty="0">
                <a:solidFill>
                  <a:prstClr val="black"/>
                </a:solidFill>
              </a:rPr>
              <a:t>Journal </a:t>
            </a:r>
            <a:r>
              <a:rPr kumimoji="1" lang="en-US" altLang="zh-CN" sz="1400" b="1">
                <a:solidFill>
                  <a:prstClr val="black"/>
                </a:solidFill>
              </a:rPr>
              <a:t>of Climate</a:t>
            </a:r>
            <a:r>
              <a:rPr kumimoji="1" lang="en-US" altLang="zh-CN" sz="1400" b="1" dirty="0">
                <a:solidFill>
                  <a:prstClr val="black"/>
                </a:solidFill>
              </a:rPr>
              <a:t>, accepted</a:t>
            </a:r>
            <a:r>
              <a:rPr kumimoji="1" lang="en-US" altLang="zh-CN" sz="1400" b="1" dirty="0">
                <a:solidFill>
                  <a:prstClr val="black"/>
                </a:solidFill>
              </a:rPr>
              <a:t>.</a:t>
            </a:r>
            <a:endParaRPr kumimoji="1" lang="zh-CN" altLang="en-US" sz="1400" b="1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81000" y="4987557"/>
            <a:ext cx="46609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en-US" altLang="zh-CN" sz="1000" i="1">
                <a:solidFill>
                  <a:prstClr val="black"/>
                </a:solidFill>
              </a:rPr>
              <a:t>Top row: power spectra of the AMOC (30S-70N) and the North Atlantic upper 500m (T0-500) heat content (20-70N, 80W-0E) based on the 10 leading 10PCs.  Bottom row: mean square error (MSE) based on the 10 PCs.</a:t>
            </a:r>
          </a:p>
        </p:txBody>
      </p:sp>
      <p:pic>
        <p:nvPicPr>
          <p:cNvPr id="8" name="Picture 10" descr="Description: ttp://www.cgd.ucar.edu/ccr/hteng/p5/fig/fig2.jpeg"/>
          <p:cNvPicPr>
            <a:picLocks noChangeAspect="1" noChangeArrowheads="1"/>
          </p:cNvPicPr>
          <p:nvPr/>
        </p:nvPicPr>
        <p:blipFill>
          <a:blip r:embed="rId3"/>
          <a:srcRect t="8961" b="48907"/>
          <a:stretch>
            <a:fillRect/>
          </a:stretch>
        </p:blipFill>
        <p:spPr bwMode="auto">
          <a:xfrm>
            <a:off x="317500" y="3108751"/>
            <a:ext cx="4435475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ttp://www.cgd.ucar.edu/ccr/hteng/p5/fig/fig1.jpeg"/>
          <p:cNvPicPr>
            <a:picLocks noChangeAspect="1" noChangeArrowheads="1"/>
          </p:cNvPicPr>
          <p:nvPr/>
        </p:nvPicPr>
        <p:blipFill>
          <a:blip r:embed="rId4"/>
          <a:srcRect t="49669"/>
          <a:stretch>
            <a:fillRect/>
          </a:stretch>
        </p:blipFill>
        <p:spPr bwMode="auto">
          <a:xfrm>
            <a:off x="215900" y="849738"/>
            <a:ext cx="45370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94004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224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2014-12-08T19:04:45Z</dcterms:created>
  <dcterms:modified xsi:type="dcterms:W3CDTF">2014-12-08T19:07:23Z</dcterms:modified>
</cp:coreProperties>
</file>