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30"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741E31-7898-41A4-8961-0E89B3DD1EC4}" type="datetimeFigureOut">
              <a:rPr lang="en-US" smtClean="0"/>
              <a:t>12/8/2014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73E164-9F52-4C75-99AE-0710FC3B9521}" type="slidenum">
              <a:rPr lang="en-US" smtClean="0"/>
              <a:t>‹#›</a:t>
            </a:fld>
            <a:endParaRPr lang="en-US"/>
          </a:p>
        </p:txBody>
      </p:sp>
    </p:spTree>
    <p:extLst>
      <p:ext uri="{BB962C8B-B14F-4D97-AF65-F5344CB8AC3E}">
        <p14:creationId xmlns:p14="http://schemas.microsoft.com/office/powerpoint/2010/main" val="2326036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60271-A53C-48A6-B19A-FB22DCAD9B90}" type="slidenum">
              <a:rPr lang="en-US" smtClean="0"/>
              <a:t>1</a:t>
            </a:fld>
            <a:endParaRPr lang="en-US"/>
          </a:p>
        </p:txBody>
      </p:sp>
    </p:spTree>
    <p:extLst>
      <p:ext uri="{BB962C8B-B14F-4D97-AF65-F5344CB8AC3E}">
        <p14:creationId xmlns:p14="http://schemas.microsoft.com/office/powerpoint/2010/main" val="2178409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615DAF-7305-4026-A4C3-12525D96E7B5}"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F39C6-056D-4F4E-96F9-81F63A6517D9}" type="slidenum">
              <a:rPr lang="en-US" smtClean="0"/>
              <a:t>‹#›</a:t>
            </a:fld>
            <a:endParaRPr lang="en-US"/>
          </a:p>
        </p:txBody>
      </p:sp>
    </p:spTree>
    <p:extLst>
      <p:ext uri="{BB962C8B-B14F-4D97-AF65-F5344CB8AC3E}">
        <p14:creationId xmlns:p14="http://schemas.microsoft.com/office/powerpoint/2010/main" val="4208315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615DAF-7305-4026-A4C3-12525D96E7B5}"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F39C6-056D-4F4E-96F9-81F63A6517D9}" type="slidenum">
              <a:rPr lang="en-US" smtClean="0"/>
              <a:t>‹#›</a:t>
            </a:fld>
            <a:endParaRPr lang="en-US"/>
          </a:p>
        </p:txBody>
      </p:sp>
    </p:spTree>
    <p:extLst>
      <p:ext uri="{BB962C8B-B14F-4D97-AF65-F5344CB8AC3E}">
        <p14:creationId xmlns:p14="http://schemas.microsoft.com/office/powerpoint/2010/main" val="1362506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615DAF-7305-4026-A4C3-12525D96E7B5}"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F39C6-056D-4F4E-96F9-81F63A6517D9}" type="slidenum">
              <a:rPr lang="en-US" smtClean="0"/>
              <a:t>‹#›</a:t>
            </a:fld>
            <a:endParaRPr lang="en-US"/>
          </a:p>
        </p:txBody>
      </p:sp>
    </p:spTree>
    <p:extLst>
      <p:ext uri="{BB962C8B-B14F-4D97-AF65-F5344CB8AC3E}">
        <p14:creationId xmlns:p14="http://schemas.microsoft.com/office/powerpoint/2010/main" val="2949156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615DAF-7305-4026-A4C3-12525D96E7B5}"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F39C6-056D-4F4E-96F9-81F63A6517D9}" type="slidenum">
              <a:rPr lang="en-US" smtClean="0"/>
              <a:t>‹#›</a:t>
            </a:fld>
            <a:endParaRPr lang="en-US"/>
          </a:p>
        </p:txBody>
      </p:sp>
    </p:spTree>
    <p:extLst>
      <p:ext uri="{BB962C8B-B14F-4D97-AF65-F5344CB8AC3E}">
        <p14:creationId xmlns:p14="http://schemas.microsoft.com/office/powerpoint/2010/main" val="3251531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615DAF-7305-4026-A4C3-12525D96E7B5}"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F39C6-056D-4F4E-96F9-81F63A6517D9}" type="slidenum">
              <a:rPr lang="en-US" smtClean="0"/>
              <a:t>‹#›</a:t>
            </a:fld>
            <a:endParaRPr lang="en-US"/>
          </a:p>
        </p:txBody>
      </p:sp>
    </p:spTree>
    <p:extLst>
      <p:ext uri="{BB962C8B-B14F-4D97-AF65-F5344CB8AC3E}">
        <p14:creationId xmlns:p14="http://schemas.microsoft.com/office/powerpoint/2010/main" val="321086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A615DAF-7305-4026-A4C3-12525D96E7B5}" type="datetimeFigureOut">
              <a:rPr lang="en-US" smtClean="0"/>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7F39C6-056D-4F4E-96F9-81F63A6517D9}" type="slidenum">
              <a:rPr lang="en-US" smtClean="0"/>
              <a:t>‹#›</a:t>
            </a:fld>
            <a:endParaRPr lang="en-US"/>
          </a:p>
        </p:txBody>
      </p:sp>
    </p:spTree>
    <p:extLst>
      <p:ext uri="{BB962C8B-B14F-4D97-AF65-F5344CB8AC3E}">
        <p14:creationId xmlns:p14="http://schemas.microsoft.com/office/powerpoint/2010/main" val="688690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A615DAF-7305-4026-A4C3-12525D96E7B5}" type="datetimeFigureOut">
              <a:rPr lang="en-US" smtClean="0"/>
              <a:t>12/8/2014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7F39C6-056D-4F4E-96F9-81F63A6517D9}" type="slidenum">
              <a:rPr lang="en-US" smtClean="0"/>
              <a:t>‹#›</a:t>
            </a:fld>
            <a:endParaRPr lang="en-US"/>
          </a:p>
        </p:txBody>
      </p:sp>
    </p:spTree>
    <p:extLst>
      <p:ext uri="{BB962C8B-B14F-4D97-AF65-F5344CB8AC3E}">
        <p14:creationId xmlns:p14="http://schemas.microsoft.com/office/powerpoint/2010/main" val="2846007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615DAF-7305-4026-A4C3-12525D96E7B5}" type="datetimeFigureOut">
              <a:rPr lang="en-US" smtClean="0"/>
              <a:t>12/8/2014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7F39C6-056D-4F4E-96F9-81F63A6517D9}" type="slidenum">
              <a:rPr lang="en-US" smtClean="0"/>
              <a:t>‹#›</a:t>
            </a:fld>
            <a:endParaRPr lang="en-US"/>
          </a:p>
        </p:txBody>
      </p:sp>
    </p:spTree>
    <p:extLst>
      <p:ext uri="{BB962C8B-B14F-4D97-AF65-F5344CB8AC3E}">
        <p14:creationId xmlns:p14="http://schemas.microsoft.com/office/powerpoint/2010/main" val="3880575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615DAF-7305-4026-A4C3-12525D96E7B5}" type="datetimeFigureOut">
              <a:rPr lang="en-US" smtClean="0"/>
              <a:t>12/8/2014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7F39C6-056D-4F4E-96F9-81F63A6517D9}" type="slidenum">
              <a:rPr lang="en-US" smtClean="0"/>
              <a:t>‹#›</a:t>
            </a:fld>
            <a:endParaRPr lang="en-US"/>
          </a:p>
        </p:txBody>
      </p:sp>
    </p:spTree>
    <p:extLst>
      <p:ext uri="{BB962C8B-B14F-4D97-AF65-F5344CB8AC3E}">
        <p14:creationId xmlns:p14="http://schemas.microsoft.com/office/powerpoint/2010/main" val="83734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615DAF-7305-4026-A4C3-12525D96E7B5}" type="datetimeFigureOut">
              <a:rPr lang="en-US" smtClean="0"/>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7F39C6-056D-4F4E-96F9-81F63A6517D9}" type="slidenum">
              <a:rPr lang="en-US" smtClean="0"/>
              <a:t>‹#›</a:t>
            </a:fld>
            <a:endParaRPr lang="en-US"/>
          </a:p>
        </p:txBody>
      </p:sp>
    </p:spTree>
    <p:extLst>
      <p:ext uri="{BB962C8B-B14F-4D97-AF65-F5344CB8AC3E}">
        <p14:creationId xmlns:p14="http://schemas.microsoft.com/office/powerpoint/2010/main" val="4093767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615DAF-7305-4026-A4C3-12525D96E7B5}" type="datetimeFigureOut">
              <a:rPr lang="en-US" smtClean="0"/>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7F39C6-056D-4F4E-96F9-81F63A6517D9}" type="slidenum">
              <a:rPr lang="en-US" smtClean="0"/>
              <a:t>‹#›</a:t>
            </a:fld>
            <a:endParaRPr lang="en-US"/>
          </a:p>
        </p:txBody>
      </p:sp>
    </p:spTree>
    <p:extLst>
      <p:ext uri="{BB962C8B-B14F-4D97-AF65-F5344CB8AC3E}">
        <p14:creationId xmlns:p14="http://schemas.microsoft.com/office/powerpoint/2010/main" val="4182480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15DAF-7305-4026-A4C3-12525D96E7B5}" type="datetimeFigureOut">
              <a:rPr lang="en-US" smtClean="0"/>
              <a:t>12/8/2014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7F39C6-056D-4F4E-96F9-81F63A6517D9}" type="slidenum">
              <a:rPr lang="en-US" smtClean="0"/>
              <a:t>‹#›</a:t>
            </a:fld>
            <a:endParaRPr lang="en-US"/>
          </a:p>
        </p:txBody>
      </p:sp>
    </p:spTree>
    <p:extLst>
      <p:ext uri="{BB962C8B-B14F-4D97-AF65-F5344CB8AC3E}">
        <p14:creationId xmlns:p14="http://schemas.microsoft.com/office/powerpoint/2010/main" val="4138091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2" descr="Fig"/>
          <p:cNvPicPr>
            <a:picLocks noChangeAspect="1" noChangeArrowheads="1"/>
          </p:cNvPicPr>
          <p:nvPr/>
        </p:nvPicPr>
        <p:blipFill>
          <a:blip r:embed="rId3"/>
          <a:srcRect/>
          <a:stretch>
            <a:fillRect/>
          </a:stretch>
        </p:blipFill>
        <p:spPr bwMode="auto">
          <a:xfrm>
            <a:off x="4038600" y="609600"/>
            <a:ext cx="2895600" cy="4362450"/>
          </a:xfrm>
          <a:prstGeom prst="rect">
            <a:avLst/>
          </a:prstGeom>
          <a:noFill/>
          <a:ln w="9525">
            <a:noFill/>
            <a:miter lim="800000"/>
            <a:headEnd/>
            <a:tailEnd/>
          </a:ln>
        </p:spPr>
      </p:pic>
      <p:sp>
        <p:nvSpPr>
          <p:cNvPr id="3" name="Rectangle 4"/>
          <p:cNvSpPr>
            <a:spLocks noChangeArrowheads="1"/>
          </p:cNvSpPr>
          <p:nvPr/>
        </p:nvSpPr>
        <p:spPr bwMode="auto">
          <a:xfrm>
            <a:off x="228600" y="838200"/>
            <a:ext cx="4114800" cy="2057400"/>
          </a:xfrm>
          <a:prstGeom prst="rect">
            <a:avLst/>
          </a:prstGeom>
          <a:noFill/>
          <a:ln w="9525">
            <a:noFill/>
            <a:miter lim="800000"/>
            <a:headEnd/>
            <a:tailEnd/>
          </a:ln>
        </p:spPr>
        <p:txBody>
          <a:bodyPr lIns="91418" tIns="45709" rIns="91418" bIns="45709"/>
          <a:lstStyle/>
          <a:p>
            <a:pPr marL="230188" indent="-230188" algn="ctr">
              <a:spcBef>
                <a:spcPct val="15000"/>
              </a:spcBef>
            </a:pPr>
            <a:endParaRPr lang="en-US">
              <a:latin typeface="Calibri" pitchFamily="34" charset="0"/>
            </a:endParaRPr>
          </a:p>
        </p:txBody>
      </p:sp>
      <p:sp>
        <p:nvSpPr>
          <p:cNvPr id="4" name="Rectangle 3"/>
          <p:cNvSpPr>
            <a:spLocks noChangeArrowheads="1"/>
          </p:cNvSpPr>
          <p:nvPr/>
        </p:nvSpPr>
        <p:spPr bwMode="auto">
          <a:xfrm>
            <a:off x="0" y="4419600"/>
            <a:ext cx="4114800" cy="3276600"/>
          </a:xfrm>
          <a:prstGeom prst="rect">
            <a:avLst/>
          </a:prstGeom>
          <a:noFill/>
          <a:ln w="9525">
            <a:noFill/>
            <a:miter lim="800000"/>
            <a:headEnd/>
            <a:tailEnd/>
          </a:ln>
        </p:spPr>
        <p:txBody>
          <a:bodyPr lIns="91418" tIns="45709" rIns="91418" bIns="45709"/>
          <a:lstStyle/>
          <a:p>
            <a:pPr marL="230188" indent="-230188" algn="ctr">
              <a:spcBef>
                <a:spcPct val="15000"/>
              </a:spcBef>
            </a:pPr>
            <a:r>
              <a:rPr lang="en-US" b="1">
                <a:latin typeface="Calibri" pitchFamily="34" charset="0"/>
              </a:rPr>
              <a:t>Approach</a:t>
            </a:r>
          </a:p>
          <a:p>
            <a:pPr marL="230188" indent="-230188">
              <a:spcBef>
                <a:spcPct val="15000"/>
              </a:spcBef>
              <a:buFontTx/>
              <a:buChar char="•"/>
            </a:pPr>
            <a:r>
              <a:rPr lang="en-US" sz="1600"/>
              <a:t>Analyze historical observations of sea level pressure (SLP) and sea surface temperature (SST)</a:t>
            </a:r>
          </a:p>
          <a:p>
            <a:pPr marL="230188" indent="-230188">
              <a:spcBef>
                <a:spcPct val="15000"/>
              </a:spcBef>
              <a:buFontTx/>
              <a:buChar char="•"/>
            </a:pPr>
            <a:r>
              <a:rPr lang="en-US" sz="1600"/>
              <a:t>Composite years with sunspot peaks grouped by positive or negative phases of the PDO and NAO</a:t>
            </a:r>
          </a:p>
        </p:txBody>
      </p:sp>
      <p:sp>
        <p:nvSpPr>
          <p:cNvPr id="5" name="Rectangle 5"/>
          <p:cNvSpPr>
            <a:spLocks noChangeArrowheads="1"/>
          </p:cNvSpPr>
          <p:nvPr/>
        </p:nvSpPr>
        <p:spPr bwMode="auto">
          <a:xfrm>
            <a:off x="152400" y="0"/>
            <a:ext cx="8915400" cy="685800"/>
          </a:xfrm>
          <a:prstGeom prst="rect">
            <a:avLst/>
          </a:prstGeom>
          <a:noFill/>
          <a:ln w="9525">
            <a:noFill/>
            <a:miter lim="800000"/>
            <a:headEnd/>
            <a:tailEnd/>
          </a:ln>
        </p:spPr>
        <p:txBody>
          <a:bodyPr lIns="91418" tIns="45709" rIns="91418" bIns="45709">
            <a:spAutoFit/>
          </a:bodyPr>
          <a:lstStyle/>
          <a:p>
            <a:pPr algn="ctr"/>
            <a:r>
              <a:rPr lang="en-US" b="1"/>
              <a:t>Interactions between externally-forced climate signals from sunspot peaks and the internally-generated Pacific Decadal and North Atlantic Oscillations</a:t>
            </a:r>
            <a:r>
              <a:rPr lang="en-US" sz="2000" b="1"/>
              <a:t> </a:t>
            </a:r>
            <a:r>
              <a:rPr lang="en-US" sz="2000"/>
              <a:t> </a:t>
            </a:r>
            <a:endParaRPr lang="en-US" sz="2000" b="1"/>
          </a:p>
        </p:txBody>
      </p:sp>
      <p:sp>
        <p:nvSpPr>
          <p:cNvPr id="6" name="Rectangle 19"/>
          <p:cNvSpPr>
            <a:spLocks noChangeArrowheads="1"/>
          </p:cNvSpPr>
          <p:nvPr/>
        </p:nvSpPr>
        <p:spPr bwMode="auto">
          <a:xfrm>
            <a:off x="4495800" y="685800"/>
            <a:ext cx="4343400" cy="369888"/>
          </a:xfrm>
          <a:prstGeom prst="rect">
            <a:avLst/>
          </a:prstGeom>
          <a:noFill/>
          <a:ln w="9525" algn="ctr">
            <a:noFill/>
            <a:round/>
            <a:headEnd/>
            <a:tailEnd/>
          </a:ln>
        </p:spPr>
        <p:txBody>
          <a:bodyPr lIns="91418" tIns="45709" rIns="91418" bIns="45709">
            <a:spAutoFit/>
          </a:bodyPr>
          <a:lstStyle/>
          <a:p>
            <a:endParaRPr lang="en-US">
              <a:latin typeface="Calibri" pitchFamily="34" charset="0"/>
            </a:endParaRPr>
          </a:p>
        </p:txBody>
      </p:sp>
      <p:sp>
        <p:nvSpPr>
          <p:cNvPr id="7" name="Rectangle 20"/>
          <p:cNvSpPr>
            <a:spLocks noChangeArrowheads="1"/>
          </p:cNvSpPr>
          <p:nvPr/>
        </p:nvSpPr>
        <p:spPr bwMode="auto">
          <a:xfrm>
            <a:off x="4343400" y="914400"/>
            <a:ext cx="4419600" cy="369888"/>
          </a:xfrm>
          <a:prstGeom prst="rect">
            <a:avLst/>
          </a:prstGeom>
          <a:noFill/>
          <a:ln w="9525" algn="ctr">
            <a:noFill/>
            <a:round/>
            <a:headEnd/>
            <a:tailEnd/>
          </a:ln>
        </p:spPr>
        <p:txBody>
          <a:bodyPr lIns="91418" tIns="45709" rIns="91418" bIns="45709">
            <a:spAutoFit/>
          </a:bodyPr>
          <a:lstStyle/>
          <a:p>
            <a:endParaRPr lang="en-US">
              <a:latin typeface="Calibri" pitchFamily="34" charset="0"/>
            </a:endParaRPr>
          </a:p>
        </p:txBody>
      </p:sp>
      <p:sp>
        <p:nvSpPr>
          <p:cNvPr id="8" name="TextBox 24"/>
          <p:cNvSpPr txBox="1">
            <a:spLocks noChangeArrowheads="1"/>
          </p:cNvSpPr>
          <p:nvPr/>
        </p:nvSpPr>
        <p:spPr bwMode="auto">
          <a:xfrm>
            <a:off x="3962400" y="4845050"/>
            <a:ext cx="5257800" cy="1631950"/>
          </a:xfrm>
          <a:prstGeom prst="rect">
            <a:avLst/>
          </a:prstGeom>
          <a:noFill/>
          <a:ln w="9525">
            <a:noFill/>
            <a:miter lim="800000"/>
            <a:headEnd/>
            <a:tailEnd/>
          </a:ln>
        </p:spPr>
        <p:txBody>
          <a:bodyPr lIns="91418" tIns="45709" rIns="91418" bIns="45709">
            <a:spAutoFit/>
          </a:bodyPr>
          <a:lstStyle/>
          <a:p>
            <a:pPr algn="ctr"/>
            <a:r>
              <a:rPr lang="en-US" b="1">
                <a:latin typeface="Calibri" pitchFamily="34" charset="0"/>
              </a:rPr>
              <a:t>Impact</a:t>
            </a:r>
          </a:p>
          <a:p>
            <a:r>
              <a:rPr lang="en-US" sz="1600"/>
              <a:t>The phasing of the internally-generated PDO and NAO can interact with the externally forced response from the solar cycle to produce different climate signals depending on the phase of the solar cycle.</a:t>
            </a:r>
          </a:p>
          <a:p>
            <a:endParaRPr lang="en-US" sz="1600"/>
          </a:p>
        </p:txBody>
      </p:sp>
      <p:sp>
        <p:nvSpPr>
          <p:cNvPr id="9" name="TextBox 8"/>
          <p:cNvSpPr txBox="1"/>
          <p:nvPr/>
        </p:nvSpPr>
        <p:spPr>
          <a:xfrm>
            <a:off x="1166813" y="6351588"/>
            <a:ext cx="7391400" cy="430212"/>
          </a:xfrm>
          <a:prstGeom prst="rect">
            <a:avLst/>
          </a:prstGeom>
        </p:spPr>
        <p:style>
          <a:lnRef idx="2">
            <a:schemeClr val="dk1"/>
          </a:lnRef>
          <a:fillRef idx="1">
            <a:schemeClr val="lt1"/>
          </a:fillRef>
          <a:effectRef idx="0">
            <a:schemeClr val="dk1"/>
          </a:effectRef>
          <a:fontRef idx="minor">
            <a:schemeClr val="dk1"/>
          </a:fontRef>
        </p:style>
        <p:txBody>
          <a:bodyPr lIns="91418" tIns="45709" rIns="91418" bIns="45709">
            <a:spAutoFit/>
          </a:bodyPr>
          <a:lstStyle/>
          <a:p>
            <a:pPr>
              <a:defRPr/>
            </a:pPr>
            <a:r>
              <a:rPr lang="en-US" sz="1100" dirty="0"/>
              <a:t>Van Loon, H., and G.A. Meehl, 2014:  Interactions between externally-forced climate signals from sunspot peaks and the internally-generated Pacific Decadal and North Atlantic Oscillations, </a:t>
            </a:r>
            <a:r>
              <a:rPr lang="en-US" sz="1100" i="1" dirty="0"/>
              <a:t>Geophys. Res. Lett</a:t>
            </a:r>
            <a:r>
              <a:rPr lang="en-US" sz="1100" dirty="0"/>
              <a:t>., DOI: 10.1002/2013GL058670. </a:t>
            </a:r>
          </a:p>
        </p:txBody>
      </p:sp>
      <p:sp>
        <p:nvSpPr>
          <p:cNvPr id="10" name="TextBox 27"/>
          <p:cNvSpPr txBox="1">
            <a:spLocks noChangeArrowheads="1"/>
          </p:cNvSpPr>
          <p:nvPr/>
        </p:nvSpPr>
        <p:spPr bwMode="auto">
          <a:xfrm>
            <a:off x="6934200" y="1146175"/>
            <a:ext cx="2209800" cy="1816100"/>
          </a:xfrm>
          <a:prstGeom prst="rect">
            <a:avLst/>
          </a:prstGeom>
          <a:noFill/>
          <a:ln w="9525">
            <a:noFill/>
            <a:miter lim="800000"/>
            <a:headEnd/>
            <a:tailEnd/>
          </a:ln>
        </p:spPr>
        <p:txBody>
          <a:bodyPr lIns="91418" tIns="45709" rIns="91418" bIns="45709">
            <a:spAutoFit/>
          </a:bodyPr>
          <a:lstStyle/>
          <a:p>
            <a:r>
              <a:rPr lang="en-US" sz="1400">
                <a:solidFill>
                  <a:srgbClr val="0066FF"/>
                </a:solidFill>
                <a:latin typeface="Calibri" pitchFamily="34" charset="0"/>
              </a:rPr>
              <a:t>The pattern of  winter sea level pressure anomalies associated with the NAO can be opposite, depending on whether the NAO is in phase with the 11 year solar cycle (top) or out of phase (bottom)</a:t>
            </a:r>
            <a:endParaRPr lang="en-US">
              <a:solidFill>
                <a:srgbClr val="0066FF"/>
              </a:solidFill>
              <a:latin typeface="Calibri" pitchFamily="34" charset="0"/>
            </a:endParaRPr>
          </a:p>
        </p:txBody>
      </p:sp>
      <p:sp>
        <p:nvSpPr>
          <p:cNvPr id="11" name="Rectangle 4"/>
          <p:cNvSpPr>
            <a:spLocks noChangeArrowheads="1"/>
          </p:cNvSpPr>
          <p:nvPr/>
        </p:nvSpPr>
        <p:spPr bwMode="auto">
          <a:xfrm>
            <a:off x="0" y="685800"/>
            <a:ext cx="4419600" cy="1981200"/>
          </a:xfrm>
          <a:prstGeom prst="rect">
            <a:avLst/>
          </a:prstGeom>
          <a:noFill/>
          <a:ln w="9525">
            <a:noFill/>
            <a:miter lim="800000"/>
            <a:headEnd/>
            <a:tailEnd/>
          </a:ln>
        </p:spPr>
        <p:txBody>
          <a:bodyPr lIns="91418" tIns="45709" rIns="91418" bIns="45709"/>
          <a:lstStyle/>
          <a:p>
            <a:pPr marL="231721" indent="-231721" algn="ctr">
              <a:spcBef>
                <a:spcPct val="15000"/>
              </a:spcBef>
              <a:defRPr/>
            </a:pPr>
            <a:r>
              <a:rPr lang="en-US" b="1" dirty="0">
                <a:latin typeface="Calibri" pitchFamily="34" charset="0"/>
                <a:cs typeface="Arial" pitchFamily="34" charset="0"/>
              </a:rPr>
              <a:t>Objective</a:t>
            </a:r>
          </a:p>
          <a:p>
            <a:pPr marL="231721">
              <a:defRPr/>
            </a:pPr>
            <a:r>
              <a:rPr lang="en-US" sz="1600" dirty="0"/>
              <a:t>The key to knowing how future climate may evolve is to better understand historical climate fluctuations that involve a mixture of naturally-occurring variability (e.g. the Pacific Decadal Oscillation, PDO; or North Atlantic Oscillation, NAO)  and externally-forced responses (e.g. from humans such as increasing greenhouse gases, or natural such as from solar variability).  Part of the mystery in how the climate system responds to the solar forcing from the 11 year sunspot cycle is that the  climate signals appear to be intermittent.  Here we provide some insight as to why that may be. </a:t>
            </a:r>
            <a:endParaRPr lang="en-US" sz="1600" b="1" dirty="0">
              <a:latin typeface="Calibri" pitchFamily="34" charset="0"/>
              <a:cs typeface="Arial" pitchFamily="34" charset="0"/>
            </a:endParaRPr>
          </a:p>
        </p:txBody>
      </p:sp>
    </p:spTree>
    <p:extLst>
      <p:ext uri="{BB962C8B-B14F-4D97-AF65-F5344CB8AC3E}">
        <p14:creationId xmlns:p14="http://schemas.microsoft.com/office/powerpoint/2010/main" val="17202836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269</Words>
  <Application>Microsoft Office PowerPoint</Application>
  <PresentationFormat>On-screen Show (4:3)</PresentationFormat>
  <Paragraphs>11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test</dc:creator>
  <cp:lastModifiedBy>test</cp:lastModifiedBy>
  <cp:revision>1</cp:revision>
  <dcterms:created xsi:type="dcterms:W3CDTF">2014-12-08T22:41:13Z</dcterms:created>
  <dcterms:modified xsi:type="dcterms:W3CDTF">2014-12-08T22:42:09Z</dcterms:modified>
</cp:coreProperties>
</file>