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7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7D62D5-8E6B-40B0-B65D-0E55C92D1A48}"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295561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D62D5-8E6B-40B0-B65D-0E55C92D1A48}"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264374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D62D5-8E6B-40B0-B65D-0E55C92D1A48}"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19706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D62D5-8E6B-40B0-B65D-0E55C92D1A48}"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256788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D62D5-8E6B-40B0-B65D-0E55C92D1A48}"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261324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7D62D5-8E6B-40B0-B65D-0E55C92D1A48}"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424550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7D62D5-8E6B-40B0-B65D-0E55C92D1A48}" type="datetimeFigureOut">
              <a:rPr lang="en-US" smtClean="0"/>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275714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D62D5-8E6B-40B0-B65D-0E55C92D1A48}" type="datetimeFigureOut">
              <a:rPr lang="en-US" smtClean="0"/>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423802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D62D5-8E6B-40B0-B65D-0E55C92D1A48}" type="datetimeFigureOut">
              <a:rPr lang="en-US" smtClean="0"/>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292150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D62D5-8E6B-40B0-B65D-0E55C92D1A48}"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343353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D62D5-8E6B-40B0-B65D-0E55C92D1A48}"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8CFCB-37A1-4495-BF30-3E391FA09645}" type="slidenum">
              <a:rPr lang="en-US" smtClean="0"/>
              <a:t>‹#›</a:t>
            </a:fld>
            <a:endParaRPr lang="en-US"/>
          </a:p>
        </p:txBody>
      </p:sp>
    </p:spTree>
    <p:extLst>
      <p:ext uri="{BB962C8B-B14F-4D97-AF65-F5344CB8AC3E}">
        <p14:creationId xmlns:p14="http://schemas.microsoft.com/office/powerpoint/2010/main" val="81216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D62D5-8E6B-40B0-B65D-0E55C92D1A48}" type="datetimeFigureOut">
              <a:rPr lang="en-US" smtClean="0"/>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8CFCB-37A1-4495-BF30-3E391FA09645}" type="slidenum">
              <a:rPr lang="en-US" smtClean="0"/>
              <a:t>‹#›</a:t>
            </a:fld>
            <a:endParaRPr lang="en-US"/>
          </a:p>
        </p:txBody>
      </p:sp>
    </p:spTree>
    <p:extLst>
      <p:ext uri="{BB962C8B-B14F-4D97-AF65-F5344CB8AC3E}">
        <p14:creationId xmlns:p14="http://schemas.microsoft.com/office/powerpoint/2010/main" val="3974849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txBox="1">
            <a:spLocks noChangeArrowheads="1"/>
          </p:cNvSpPr>
          <p:nvPr/>
        </p:nvSpPr>
        <p:spPr>
          <a:xfrm>
            <a:off x="0" y="3617758"/>
            <a:ext cx="4495800" cy="2124075"/>
          </a:xfrm>
          <a:prstGeom prst="rect">
            <a:avLst/>
          </a:prstGeom>
        </p:spPr>
        <p:txBody>
          <a:bodyPr lIns="91429" tIns="45714" rIns="91429" bIns="45714"/>
          <a:lstStyle/>
          <a:p>
            <a:pPr marL="342860" indent="-342860" defTabSz="914293" eaLnBrk="0">
              <a:spcBef>
                <a:spcPct val="20000"/>
              </a:spcBef>
              <a:defRPr/>
            </a:pPr>
            <a:r>
              <a:rPr lang="en-US" sz="2000" b="1" u="sng" kern="0" dirty="0"/>
              <a:t>Approach</a:t>
            </a:r>
          </a:p>
          <a:p>
            <a:pPr marL="342860" indent="-342860" defTabSz="914293" eaLnBrk="0">
              <a:spcBef>
                <a:spcPct val="20000"/>
              </a:spcBef>
              <a:buFontTx/>
              <a:buChar char="•"/>
              <a:defRPr/>
            </a:pPr>
            <a:r>
              <a:rPr lang="en-US" sz="1400" kern="0" dirty="0">
                <a:solidFill>
                  <a:srgbClr val="0070C0"/>
                </a:solidFill>
              </a:rPr>
              <a:t>CCSM3 is used as the primary tools for this study. </a:t>
            </a:r>
            <a:endParaRPr lang="en-US" sz="1400" kern="0" dirty="0">
              <a:solidFill>
                <a:srgbClr val="0070C0"/>
              </a:solidFill>
            </a:endParaRPr>
          </a:p>
          <a:p>
            <a:pPr marL="342860" indent="-342860" defTabSz="914293" eaLnBrk="0">
              <a:spcBef>
                <a:spcPct val="20000"/>
              </a:spcBef>
              <a:buFontTx/>
              <a:buChar char="•"/>
              <a:defRPr/>
            </a:pPr>
            <a:r>
              <a:rPr lang="en-US" sz="1400" kern="0" dirty="0">
                <a:solidFill>
                  <a:srgbClr val="0070C0"/>
                </a:solidFill>
              </a:rPr>
              <a:t>9 </a:t>
            </a:r>
            <a:r>
              <a:rPr lang="en-US" sz="1400" kern="0" dirty="0">
                <a:solidFill>
                  <a:srgbClr val="0070C0"/>
                </a:solidFill>
              </a:rPr>
              <a:t>simulations </a:t>
            </a:r>
            <a:r>
              <a:rPr lang="en-US" sz="1400" kern="0" dirty="0">
                <a:solidFill>
                  <a:srgbClr val="0070C0"/>
                </a:solidFill>
              </a:rPr>
              <a:t>are used here: a standard SRES A1B, A1B+0.01Sv Greenland Ice sheet (</a:t>
            </a:r>
            <a:r>
              <a:rPr lang="en-US" sz="1400" kern="0" dirty="0" err="1">
                <a:solidFill>
                  <a:srgbClr val="0070C0"/>
                </a:solidFill>
              </a:rPr>
              <a:t>GrIS</a:t>
            </a:r>
            <a:r>
              <a:rPr lang="en-US" sz="1400" kern="0" dirty="0">
                <a:solidFill>
                  <a:srgbClr val="0070C0"/>
                </a:solidFill>
              </a:rPr>
              <a:t>) melting with 1% and 3% increase per year, A1B+0.01Sv glacier and ice cap (GIC) melting with 1% and 3% increase per year, A1B+0.002Sv Western Antarctic ice sheet (WAIS) melting with 3% increase per year; and A1B+GrIS+WAIS 3%, and A1B+GrIS+WAIS +GIC 1% and 3%.</a:t>
            </a:r>
            <a:endParaRPr lang="en-US" sz="1400" kern="0" dirty="0">
              <a:solidFill>
                <a:srgbClr val="0070C0"/>
              </a:solidFill>
            </a:endParaRPr>
          </a:p>
        </p:txBody>
      </p:sp>
      <p:sp>
        <p:nvSpPr>
          <p:cNvPr id="3" name="Rectangle 11"/>
          <p:cNvSpPr txBox="1">
            <a:spLocks noChangeArrowheads="1"/>
          </p:cNvSpPr>
          <p:nvPr/>
        </p:nvSpPr>
        <p:spPr>
          <a:xfrm>
            <a:off x="4419600" y="3733800"/>
            <a:ext cx="4648200" cy="2111375"/>
          </a:xfrm>
          <a:prstGeom prst="rect">
            <a:avLst/>
          </a:prstGeom>
        </p:spPr>
        <p:txBody>
          <a:bodyPr lIns="91429" tIns="45714" rIns="91429" bIns="45714"/>
          <a:lstStyle/>
          <a:p>
            <a:pPr marL="342860" indent="-342860" defTabSz="914293" eaLnBrk="0">
              <a:spcBef>
                <a:spcPct val="20000"/>
              </a:spcBef>
              <a:defRPr/>
            </a:pPr>
            <a:r>
              <a:rPr lang="en-US" sz="2000" b="1" u="sng" kern="0" dirty="0"/>
              <a:t>Impact</a:t>
            </a:r>
          </a:p>
          <a:p>
            <a:pPr marL="342860" indent="-342860" defTabSz="914293" eaLnBrk="0">
              <a:spcBef>
                <a:spcPct val="20000"/>
              </a:spcBef>
              <a:buFontTx/>
              <a:buChar char="•"/>
              <a:defRPr/>
            </a:pPr>
            <a:r>
              <a:rPr lang="en-US" sz="1400" kern="0" dirty="0">
                <a:solidFill>
                  <a:srgbClr val="0070C0"/>
                </a:solidFill>
              </a:rPr>
              <a:t>Our results </a:t>
            </a:r>
            <a:r>
              <a:rPr lang="en-US" sz="1400" kern="0" dirty="0">
                <a:solidFill>
                  <a:srgbClr val="0070C0"/>
                </a:solidFill>
              </a:rPr>
              <a:t>show </a:t>
            </a:r>
            <a:r>
              <a:rPr lang="en-US" sz="1400" kern="0" dirty="0">
                <a:solidFill>
                  <a:srgbClr val="0070C0"/>
                </a:solidFill>
              </a:rPr>
              <a:t>that </a:t>
            </a:r>
            <a:r>
              <a:rPr lang="en-US" sz="1400" kern="0" dirty="0">
                <a:solidFill>
                  <a:srgbClr val="0070C0"/>
                </a:solidFill>
              </a:rPr>
              <a:t>the AMOC will not slow down further unless the runoff from Greenland ice large enough. When AMOC slows further due to large runoff from melting land ice, it will lead to a reduced rainfall in North America and increased in Australia, it also leads to a reduced warming in Europe than otherwise.</a:t>
            </a:r>
          </a:p>
          <a:p>
            <a:pPr marL="342860" indent="-342860" defTabSz="914293" eaLnBrk="0">
              <a:spcBef>
                <a:spcPct val="20000"/>
              </a:spcBef>
              <a:buFontTx/>
              <a:buChar char="•"/>
              <a:defRPr/>
            </a:pPr>
            <a:r>
              <a:rPr lang="en-US" sz="1400" kern="0" dirty="0">
                <a:solidFill>
                  <a:srgbClr val="0070C0"/>
                </a:solidFill>
              </a:rPr>
              <a:t>These changes in rainfall and surface temperature could generate significantly societal impact. </a:t>
            </a:r>
          </a:p>
          <a:p>
            <a:pPr marL="342860" indent="-342860" defTabSz="914293" eaLnBrk="0">
              <a:spcBef>
                <a:spcPct val="20000"/>
              </a:spcBef>
              <a:buFontTx/>
              <a:buChar char="•"/>
              <a:defRPr/>
            </a:pPr>
            <a:endParaRPr lang="en-US" sz="1400" kern="0" dirty="0">
              <a:solidFill>
                <a:srgbClr val="0070C0"/>
              </a:solidFill>
            </a:endParaRPr>
          </a:p>
        </p:txBody>
      </p:sp>
      <p:sp>
        <p:nvSpPr>
          <p:cNvPr id="4" name="Text Box 12"/>
          <p:cNvSpPr txBox="1">
            <a:spLocks noChangeArrowheads="1"/>
          </p:cNvSpPr>
          <p:nvPr/>
        </p:nvSpPr>
        <p:spPr bwMode="auto">
          <a:xfrm>
            <a:off x="76200" y="555808"/>
            <a:ext cx="4343400" cy="2646866"/>
          </a:xfrm>
          <a:prstGeom prst="rect">
            <a:avLst/>
          </a:prstGeom>
          <a:noFill/>
          <a:ln w="6350">
            <a:noFill/>
            <a:miter lim="800000"/>
            <a:headEnd/>
            <a:tailEnd/>
          </a:ln>
          <a:effectLst/>
        </p:spPr>
        <p:txBody>
          <a:bodyPr wrap="square" lIns="91429" tIns="45714" rIns="91429" bIns="45714">
            <a:spAutoFit/>
          </a:bodyPr>
          <a:lstStyle/>
          <a:p>
            <a:pPr>
              <a:defRPr/>
            </a:pPr>
            <a:r>
              <a:rPr lang="en-US" sz="2000" b="1" u="sng" dirty="0">
                <a:solidFill>
                  <a:srgbClr val="000000"/>
                </a:solidFill>
              </a:rPr>
              <a:t>Objective</a:t>
            </a:r>
          </a:p>
          <a:p>
            <a:pPr algn="just">
              <a:defRPr/>
            </a:pPr>
            <a:r>
              <a:rPr lang="en-US" sz="2000" dirty="0">
                <a:solidFill>
                  <a:srgbClr val="000000"/>
                </a:solidFill>
                <a:latin typeface="Times New Roman" pitchFamily="18" charset="0"/>
              </a:rPr>
              <a:t>     </a:t>
            </a:r>
            <a:r>
              <a:rPr lang="en-US" sz="1400" dirty="0">
                <a:solidFill>
                  <a:srgbClr val="0070C0"/>
                </a:solidFill>
              </a:rPr>
              <a:t>Continental ice loss has become a significant contributor to recent global sea level rise. However, this freshwater runoff from land to ocean can also affect other aspects of the global climate. Here we study the potential influence of these continental ice runoff on the regional and global climate under a series idealized climate model simulations with special focus on the changes of the Atlantic </a:t>
            </a:r>
            <a:r>
              <a:rPr lang="en-US" sz="1400" dirty="0" err="1">
                <a:solidFill>
                  <a:srgbClr val="0070C0"/>
                </a:solidFill>
              </a:rPr>
              <a:t>Meridional</a:t>
            </a:r>
            <a:r>
              <a:rPr lang="en-US" sz="1400" dirty="0">
                <a:solidFill>
                  <a:srgbClr val="0070C0"/>
                </a:solidFill>
              </a:rPr>
              <a:t> Overturning Circulation (AMOC), and the changes of regional temperature and precipitation.</a:t>
            </a:r>
            <a:endParaRPr lang="en-US" sz="1400" dirty="0">
              <a:solidFill>
                <a:srgbClr val="0070C0"/>
              </a:solidFill>
            </a:endParaRPr>
          </a:p>
        </p:txBody>
      </p:sp>
      <p:sp>
        <p:nvSpPr>
          <p:cNvPr id="5" name="TextBox 4"/>
          <p:cNvSpPr txBox="1">
            <a:spLocks noChangeArrowheads="1"/>
          </p:cNvSpPr>
          <p:nvPr/>
        </p:nvSpPr>
        <p:spPr bwMode="auto">
          <a:xfrm>
            <a:off x="137776" y="6430683"/>
            <a:ext cx="8991600" cy="400097"/>
          </a:xfrm>
          <a:prstGeom prst="rect">
            <a:avLst/>
          </a:prstGeom>
          <a:noFill/>
          <a:ln w="9525">
            <a:noFill/>
            <a:miter lim="800000"/>
            <a:headEnd/>
            <a:tailEnd/>
          </a:ln>
        </p:spPr>
        <p:txBody>
          <a:bodyPr lIns="91429" tIns="45714" rIns="91429" bIns="45714">
            <a:spAutoFit/>
          </a:bodyPr>
          <a:lstStyle/>
          <a:p>
            <a:r>
              <a:rPr lang="en-US" sz="1000" dirty="0" err="1">
                <a:solidFill>
                  <a:srgbClr val="000000"/>
                </a:solidFill>
              </a:rPr>
              <a:t>Hu</a:t>
            </a:r>
            <a:r>
              <a:rPr lang="en-US" sz="1000" dirty="0">
                <a:solidFill>
                  <a:srgbClr val="000000"/>
                </a:solidFill>
              </a:rPr>
              <a:t>, </a:t>
            </a:r>
            <a:r>
              <a:rPr lang="en-US" sz="1000" dirty="0">
                <a:solidFill>
                  <a:srgbClr val="000000"/>
                </a:solidFill>
              </a:rPr>
              <a:t>A., G. A. </a:t>
            </a:r>
            <a:r>
              <a:rPr lang="en-US" sz="1000" dirty="0" err="1">
                <a:solidFill>
                  <a:srgbClr val="000000"/>
                </a:solidFill>
              </a:rPr>
              <a:t>Meehl</a:t>
            </a:r>
            <a:r>
              <a:rPr lang="en-US" sz="1000" dirty="0">
                <a:solidFill>
                  <a:srgbClr val="000000"/>
                </a:solidFill>
              </a:rPr>
              <a:t>, W. Han, J. Yin, B. Wu, and M. Kimoto, 2013, </a:t>
            </a:r>
            <a:r>
              <a:rPr lang="en-US" sz="1000" b="1" dirty="0"/>
              <a:t>Influence of continental ice retreat on future global climate</a:t>
            </a:r>
            <a:r>
              <a:rPr lang="en-US" sz="1000" dirty="0"/>
              <a:t>, J. </a:t>
            </a:r>
            <a:r>
              <a:rPr lang="en-US" sz="1000" dirty="0"/>
              <a:t>Climate Change</a:t>
            </a:r>
            <a:r>
              <a:rPr lang="en-US" sz="1000" dirty="0"/>
              <a:t>, 26, 3087-3111, doi:10.1175/JCLI-D-12-00102.1.</a:t>
            </a:r>
            <a:r>
              <a:rPr lang="en-US" sz="1000" dirty="0">
                <a:solidFill>
                  <a:srgbClr val="000000"/>
                </a:solidFill>
              </a:rPr>
              <a:t> </a:t>
            </a:r>
            <a:endParaRPr lang="en-US" sz="1000" dirty="0">
              <a:solidFill>
                <a:srgbClr val="000000"/>
              </a:solidFill>
            </a:endParaRPr>
          </a:p>
        </p:txBody>
      </p:sp>
      <p:sp>
        <p:nvSpPr>
          <p:cNvPr id="9" name="Rectangle 6"/>
          <p:cNvSpPr>
            <a:spLocks noChangeArrowheads="1"/>
          </p:cNvSpPr>
          <p:nvPr/>
        </p:nvSpPr>
        <p:spPr bwMode="auto">
          <a:xfrm>
            <a:off x="1021657" y="76144"/>
            <a:ext cx="6939634" cy="430875"/>
          </a:xfrm>
          <a:prstGeom prst="rect">
            <a:avLst/>
          </a:prstGeom>
          <a:noFill/>
          <a:ln w="9525">
            <a:noFill/>
            <a:miter lim="800000"/>
            <a:headEnd/>
            <a:tailEnd/>
          </a:ln>
        </p:spPr>
        <p:txBody>
          <a:bodyPr wrap="none" lIns="91429" tIns="45714" rIns="91429" bIns="45714" anchor="ctr">
            <a:spAutoFit/>
          </a:bodyPr>
          <a:lstStyle/>
          <a:p>
            <a:pPr algn="ctr" defTabSz="914293"/>
            <a:r>
              <a:rPr lang="en-US" sz="2200" dirty="0">
                <a:ea typeface="SimSun" pitchFamily="2" charset="-122"/>
                <a:cs typeface="Arial" charset="0"/>
              </a:rPr>
              <a:t>Influence of continental ice retreat on future global climate</a:t>
            </a:r>
            <a:endParaRPr lang="en-US" sz="2200" dirty="0">
              <a:ea typeface="SimSun" pitchFamily="2" charset="-122"/>
              <a:cs typeface="Arial" charset="0"/>
            </a:endParaRPr>
          </a:p>
        </p:txBody>
      </p:sp>
      <p:sp>
        <p:nvSpPr>
          <p:cNvPr id="10" name="TextBox 9"/>
          <p:cNvSpPr txBox="1">
            <a:spLocks noChangeArrowheads="1"/>
          </p:cNvSpPr>
          <p:nvPr/>
        </p:nvSpPr>
        <p:spPr bwMode="auto">
          <a:xfrm>
            <a:off x="4495800" y="2829270"/>
            <a:ext cx="4648200" cy="830985"/>
          </a:xfrm>
          <a:prstGeom prst="rect">
            <a:avLst/>
          </a:prstGeom>
          <a:noFill/>
          <a:ln w="9525">
            <a:noFill/>
            <a:miter lim="800000"/>
            <a:headEnd/>
            <a:tailEnd/>
          </a:ln>
        </p:spPr>
        <p:txBody>
          <a:bodyPr lIns="91429" tIns="45714" rIns="91429" bIns="45714">
            <a:spAutoFit/>
          </a:bodyPr>
          <a:lstStyle/>
          <a:p>
            <a:r>
              <a:rPr lang="en-US" sz="1200" dirty="0"/>
              <a:t>Surface temperature anomaly in A1B relative to the global mean warming (top left) and zonal mean warming (top right), and precipitation anomaly in Gr3% (bottom left) and GrAnRf3% (bottom right) relative to A1B simulation. </a:t>
            </a:r>
            <a:endParaRPr lang="en-US" sz="1200" dirty="0"/>
          </a:p>
        </p:txBody>
      </p:sp>
      <p:sp>
        <p:nvSpPr>
          <p:cNvPr id="11" name="Rectangle 10"/>
          <p:cNvSpPr>
            <a:spLocks noChangeArrowheads="1"/>
          </p:cNvSpPr>
          <p:nvPr/>
        </p:nvSpPr>
        <p:spPr bwMode="auto">
          <a:xfrm>
            <a:off x="152400" y="6440644"/>
            <a:ext cx="8763000" cy="381000"/>
          </a:xfrm>
          <a:prstGeom prst="rect">
            <a:avLst/>
          </a:prstGeom>
          <a:noFill/>
          <a:ln w="28575" algn="ctr">
            <a:solidFill>
              <a:schemeClr val="tx1"/>
            </a:solidFill>
            <a:round/>
            <a:headEnd/>
            <a:tailEnd/>
          </a:ln>
        </p:spPr>
        <p:txBody>
          <a:bodyPr lIns="91429" tIns="45714" rIns="91429" bIns="45714"/>
          <a:lstStyle/>
          <a:p>
            <a:endParaRPr lang="en-US"/>
          </a:p>
        </p:txBody>
      </p:sp>
      <p:sp>
        <p:nvSpPr>
          <p:cNvPr id="12" name="Line 13"/>
          <p:cNvSpPr>
            <a:spLocks noChangeShapeType="1"/>
          </p:cNvSpPr>
          <p:nvPr/>
        </p:nvSpPr>
        <p:spPr bwMode="auto">
          <a:xfrm>
            <a:off x="227014" y="3579814"/>
            <a:ext cx="8740775" cy="1587"/>
          </a:xfrm>
          <a:prstGeom prst="line">
            <a:avLst/>
          </a:prstGeom>
          <a:noFill/>
          <a:ln w="36720">
            <a:solidFill>
              <a:srgbClr val="BADAFF"/>
            </a:solidFill>
            <a:round/>
            <a:headEnd/>
            <a:tailEnd/>
          </a:ln>
        </p:spPr>
        <p:txBody>
          <a:bodyPr lIns="91429" tIns="45714" rIns="91429" bIns="45714"/>
          <a:lstStyle/>
          <a:p>
            <a:endParaRPr lang="en-US"/>
          </a:p>
        </p:txBody>
      </p:sp>
      <p:sp>
        <p:nvSpPr>
          <p:cNvPr id="13" name="Line 12"/>
          <p:cNvSpPr>
            <a:spLocks noChangeShapeType="1"/>
          </p:cNvSpPr>
          <p:nvPr/>
        </p:nvSpPr>
        <p:spPr bwMode="auto">
          <a:xfrm>
            <a:off x="4421188" y="579596"/>
            <a:ext cx="0" cy="5649754"/>
          </a:xfrm>
          <a:prstGeom prst="line">
            <a:avLst/>
          </a:prstGeom>
          <a:noFill/>
          <a:ln w="36720">
            <a:solidFill>
              <a:srgbClr val="BADAFF"/>
            </a:solidFill>
            <a:round/>
            <a:headEnd/>
            <a:tailEnd/>
          </a:ln>
        </p:spPr>
        <p:txBody>
          <a:bodyPr lIns="91429" tIns="45714" rIns="91429" bIns="45714"/>
          <a:lstStyle/>
          <a:p>
            <a:endParaRPr lang="en-US"/>
          </a:p>
        </p:txBody>
      </p:sp>
      <p:grpSp>
        <p:nvGrpSpPr>
          <p:cNvPr id="17" name="Group 16"/>
          <p:cNvGrpSpPr/>
          <p:nvPr/>
        </p:nvGrpSpPr>
        <p:grpSpPr>
          <a:xfrm>
            <a:off x="4536851" y="416978"/>
            <a:ext cx="4471989" cy="2447034"/>
            <a:chOff x="4945380" y="754800"/>
            <a:chExt cx="4919188" cy="2773305"/>
          </a:xfrm>
        </p:grpSpPr>
        <p:pic>
          <p:nvPicPr>
            <p:cNvPr id="1026" name="Picture 2"/>
            <p:cNvPicPr>
              <a:picLocks noChangeAspect="1" noChangeArrowheads="1"/>
            </p:cNvPicPr>
            <p:nvPr/>
          </p:nvPicPr>
          <p:blipFill>
            <a:blip r:embed="rId2"/>
            <a:srcRect/>
            <a:stretch>
              <a:fillRect/>
            </a:stretch>
          </p:blipFill>
          <p:spPr bwMode="auto">
            <a:xfrm>
              <a:off x="4945380" y="754800"/>
              <a:ext cx="4919188" cy="1378182"/>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979246" y="2146542"/>
              <a:ext cx="2482709" cy="1381563"/>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7422993" y="2146542"/>
              <a:ext cx="2441575" cy="1363477"/>
            </a:xfrm>
            <a:prstGeom prst="rect">
              <a:avLst/>
            </a:prstGeom>
            <a:noFill/>
            <a:ln w="9525">
              <a:noFill/>
              <a:miter lim="800000"/>
              <a:headEnd/>
              <a:tailEnd/>
            </a:ln>
          </p:spPr>
        </p:pic>
      </p:grpSp>
    </p:spTree>
    <p:extLst>
      <p:ext uri="{BB962C8B-B14F-4D97-AF65-F5344CB8AC3E}">
        <p14:creationId xmlns:p14="http://schemas.microsoft.com/office/powerpoint/2010/main" val="2936251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351</Words>
  <Application>Microsoft Office PowerPoint</Application>
  <PresentationFormat>On-screen Show (4:3)</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1</cp:revision>
  <dcterms:created xsi:type="dcterms:W3CDTF">2014-12-09T20:12:11Z</dcterms:created>
  <dcterms:modified xsi:type="dcterms:W3CDTF">2014-12-09T20:13:45Z</dcterms:modified>
</cp:coreProperties>
</file>