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2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6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8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7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4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0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4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5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2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9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24F46-2AA9-6841-B0C8-DB8BF81337D8}" type="datetimeFigureOut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7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04800" y="1022065"/>
            <a:ext cx="3810000" cy="179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To combine </a:t>
            </a:r>
            <a:r>
              <a:rPr lang="en-US" dirty="0"/>
              <a:t>age and volume analyses to discriminate among the effects of parameterizations that are not easily distinguished in terms of ice area or volume </a:t>
            </a:r>
            <a:r>
              <a:rPr lang="en-US" dirty="0" smtClean="0"/>
              <a:t>alone.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04800" y="154874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Sea ice volume and age</a:t>
            </a:r>
            <a:r>
              <a:rPr lang="en-US" sz="2400" b="1" dirty="0" smtClean="0"/>
              <a:t>:   </a:t>
            </a:r>
            <a:r>
              <a:rPr lang="en-US" sz="2400" b="1" dirty="0"/>
              <a:t>Sensitivity to physical parameterizations and </a:t>
            </a:r>
            <a:r>
              <a:rPr lang="en-US" sz="2400" b="1" dirty="0" smtClean="0"/>
              <a:t>thickness resolution </a:t>
            </a:r>
            <a:r>
              <a:rPr lang="en-US" sz="2400" b="1" dirty="0"/>
              <a:t>in the CICE sea ice model</a:t>
            </a:r>
            <a:r>
              <a:rPr lang="en-US" sz="2400" dirty="0"/>
              <a:t> 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151350" y="3985047"/>
            <a:ext cx="4802255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Five thickness categories are insufficient to resolve ITD; additional thick-ice categories are needed.  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New physics packages need to be tuned. 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Dynamic-thermodynamic feedback processes can have counter-intuitive impacts on ice volume and age.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7672" y="6486815"/>
            <a:ext cx="8096256" cy="215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800" dirty="0"/>
              <a:t>Hunke, E. C</a:t>
            </a:r>
            <a:r>
              <a:rPr lang="en-US" sz="800" dirty="0" smtClean="0"/>
              <a:t>.  </a:t>
            </a:r>
            <a:r>
              <a:rPr lang="en-US" sz="800" dirty="0"/>
              <a:t>Sea ice volume and age: Sensitivity to physical parameterizations and resolution in the CICE sea ice model. Ocean </a:t>
            </a:r>
            <a:r>
              <a:rPr lang="en-US" sz="800" dirty="0" err="1"/>
              <a:t>Modelling</a:t>
            </a:r>
            <a:r>
              <a:rPr lang="en-US" sz="800" dirty="0"/>
              <a:t>, </a:t>
            </a:r>
            <a:r>
              <a:rPr lang="cs-CZ" sz="800" dirty="0"/>
              <a:t>DOI: 10.1016/j.ocemod.2014.08.001</a:t>
            </a:r>
            <a:r>
              <a:rPr lang="en-US" sz="800" dirty="0" smtClean="0"/>
              <a:t>. </a:t>
            </a:r>
            <a:r>
              <a:rPr lang="en-US" sz="800" dirty="0"/>
              <a:t>LA-UR-14-21531 </a:t>
            </a:r>
            <a:endParaRPr lang="en-US" sz="1000" i="1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233332" y="3353329"/>
            <a:ext cx="4605867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</a:rPr>
              <a:t>Sea ice age </a:t>
            </a:r>
            <a:r>
              <a:rPr lang="en-US" sz="1600" dirty="0">
                <a:solidFill>
                  <a:srgbClr val="3366FF"/>
                </a:solidFill>
              </a:rPr>
              <a:t>(</a:t>
            </a:r>
            <a:r>
              <a:rPr lang="en-US" sz="1600" dirty="0" smtClean="0">
                <a:solidFill>
                  <a:srgbClr val="3366FF"/>
                </a:solidFill>
              </a:rPr>
              <a:t>year) from (left) observations and (right) CICE, using the variable form drag parameterization.</a:t>
            </a:r>
            <a:endParaRPr lang="en-US" sz="1600" dirty="0">
              <a:solidFill>
                <a:srgbClr val="3366FF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2925192"/>
            <a:ext cx="396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Compare model output with </a:t>
            </a:r>
            <a:r>
              <a:rPr lang="en-US" dirty="0"/>
              <a:t>satellite derived age and </a:t>
            </a:r>
            <a:r>
              <a:rPr lang="en-US" dirty="0" smtClean="0"/>
              <a:t>volume observations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Evaluate CICE5 physics options (anisotropic rheology, variable form drag, ridging)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Identify layer, thickness distribution (ITD) resolution sensitivities, biases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Analyze dynamic-thermodynamic process interactions that lead to biases</a:t>
            </a:r>
          </a:p>
          <a:p>
            <a:pPr>
              <a:spcBef>
                <a:spcPct val="15000"/>
              </a:spcBef>
            </a:pPr>
            <a:endParaRPr lang="en-US" sz="1800" dirty="0"/>
          </a:p>
        </p:txBody>
      </p:sp>
      <p:pic>
        <p:nvPicPr>
          <p:cNvPr id="2" name="Picture 1" descr="Fig01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4800" y="992678"/>
            <a:ext cx="2360651" cy="2360651"/>
          </a:xfrm>
          <a:prstGeom prst="rect">
            <a:avLst/>
          </a:prstGeom>
        </p:spPr>
      </p:pic>
      <p:pic>
        <p:nvPicPr>
          <p:cNvPr id="4" name="Picture 3" descr="iage_2009-12_therm2_7lyr_drag_max5yr-eps-converted-t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738" y="794133"/>
            <a:ext cx="2634867" cy="263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5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204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LANL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Hunke</dc:creator>
  <cp:lastModifiedBy>Elizabeth Hunke</cp:lastModifiedBy>
  <cp:revision>9</cp:revision>
  <dcterms:created xsi:type="dcterms:W3CDTF">2013-12-16T18:21:16Z</dcterms:created>
  <dcterms:modified xsi:type="dcterms:W3CDTF">2014-08-25T19:18:06Z</dcterms:modified>
</cp:coreProperties>
</file>