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86" d="100"/>
          <a:sy n="86" d="100"/>
        </p:scale>
        <p:origin x="-73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CD8740-6FA0-4BB8-A035-7A795DF83D1A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331D76B-C5F1-4383-9711-AF3B53FAE1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7314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A15267EB-BE73-4BBD-A935-711C032CE90A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76496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DB7608-7F9B-48A1-BF0A-79D2A8E0500C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325CE-CA32-42E4-9457-9FFE958BC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150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612430-502B-4578-9BDA-AA2D8F0B1213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2B6AE-198C-4E52-B06D-61ED684CF5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042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D360CD-73A3-4F0D-9EC5-0983F14F43AB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618A4-89C4-40A2-9CED-B7D700FBE4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402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549521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C3B87D-E236-4B8E-8EED-BD0689E2091F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06BD2A-0827-4D40-8B03-8FE517737F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99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17DE3E-8730-4C3D-B479-DD18B5B5B8EC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EA1B7-DF3C-427F-8DBF-B8287465C5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48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FFD083E-80FF-42BB-B305-A2809BD6F046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6939A-BB71-460E-B2E1-7C7164DACF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698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D2F919-2D8C-4F4C-8DB1-748D6EAEF0F5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C0191-A251-482C-BECE-69A99FDE4B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716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DB82136-F466-4F78-9FB6-F7FB89BDE819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7BF1-EDC2-48D2-AF40-DF26E05336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279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5F37F0-64CB-4B87-A8DE-36B263A0A2E1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6472-23EA-48FF-9B60-EE8A49EFD9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12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E0BE638-4C2C-4EDF-BB14-12D4E7EA4F79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F7F64-331B-4807-81C1-AAB37C8FD9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6167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E4A334-9F73-468B-B747-66A39F4604D4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B2DAD8-31D7-4076-AB84-BC2C463D2F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01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E5BA212D-3B60-4090-9D83-3E7E3E51C902}" type="datetimeFigureOut">
              <a:rPr lang="en-US" altLang="en-US"/>
              <a:pPr/>
              <a:t>4/1/2016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29FAF8F-AD95-4CEE-927E-A7DE43E666C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-1" y="1066800"/>
            <a:ext cx="3581401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E</a:t>
            </a:r>
            <a:r>
              <a:rPr lang="en-US" sz="1400" dirty="0" smtClean="0"/>
              <a:t>valuate </a:t>
            </a:r>
            <a:r>
              <a:rPr lang="en-US" sz="1400" dirty="0"/>
              <a:t>the potential of </a:t>
            </a:r>
            <a:r>
              <a:rPr lang="en-US" sz="1400" dirty="0" smtClean="0"/>
              <a:t>optimizing and transferring </a:t>
            </a:r>
            <a:r>
              <a:rPr lang="en-US" sz="1400" dirty="0"/>
              <a:t>hydrologic model parameters in CLM </a:t>
            </a:r>
            <a:r>
              <a:rPr lang="en-US" sz="1400" dirty="0" smtClean="0"/>
              <a:t>across </a:t>
            </a:r>
            <a:r>
              <a:rPr lang="en-US" sz="1400" dirty="0"/>
              <a:t>watersheds from the Model Parameter Estimation Experiment (MOPEX) in the United </a:t>
            </a:r>
            <a:r>
              <a:rPr lang="en-US" sz="1400" dirty="0" smtClean="0"/>
              <a:t>States</a:t>
            </a:r>
            <a:endParaRPr lang="en-US" altLang="en-US" b="1" dirty="0" smtClean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b="1" dirty="0" smtClean="0"/>
              <a:t>Approach</a:t>
            </a:r>
            <a:endParaRPr lang="en-US" altLang="en-US" sz="1600" b="1" dirty="0"/>
          </a:p>
          <a:p>
            <a:pPr marL="341313" lvl="1" indent="-287338" defTabSz="2286019" eaLnBrk="1" hangingPunct="1">
              <a:lnSpc>
                <a:spcPct val="90000"/>
              </a:lnSpc>
              <a:spcBef>
                <a:spcPct val="15000"/>
              </a:spcBef>
              <a:buSzPct val="100000"/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400" dirty="0" smtClean="0"/>
              <a:t>Employ an integrated uncertainty quantification framework including entropy-based derivations of prior distributions of input parameters, efficient sampling, expectation-maximization clustering, and model optimization </a:t>
            </a:r>
          </a:p>
          <a:p>
            <a:pPr marL="341313" lvl="1" indent="-287338" defTabSz="2286019" eaLnBrk="1" hangingPunct="1">
              <a:lnSpc>
                <a:spcPct val="90000"/>
              </a:lnSpc>
              <a:spcBef>
                <a:spcPct val="15000"/>
              </a:spcBef>
              <a:buSzPct val="100000"/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400" dirty="0" smtClean="0"/>
              <a:t>Perform forward </a:t>
            </a:r>
            <a:r>
              <a:rPr lang="en-US" sz="1400" dirty="0"/>
              <a:t>modeling and sensitivity analyses </a:t>
            </a:r>
            <a:r>
              <a:rPr lang="en-US" sz="1400" dirty="0" smtClean="0"/>
              <a:t>for </a:t>
            </a:r>
            <a:r>
              <a:rPr lang="en-US" sz="1400" dirty="0"/>
              <a:t>all 431 MOPEX basins over the </a:t>
            </a:r>
            <a:r>
              <a:rPr lang="en-US" sz="1400" dirty="0" smtClean="0"/>
              <a:t>US</a:t>
            </a:r>
            <a:endParaRPr lang="en-US" sz="1400" dirty="0"/>
          </a:p>
          <a:p>
            <a:pPr marL="341313" lvl="1" indent="-287338" defTabSz="2286019" eaLnBrk="1" hangingPunct="1">
              <a:lnSpc>
                <a:spcPct val="90000"/>
              </a:lnSpc>
              <a:spcBef>
                <a:spcPct val="15000"/>
              </a:spcBef>
              <a:buSzPct val="100000"/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400" dirty="0" smtClean="0"/>
              <a:t>Use parameter </a:t>
            </a:r>
            <a:r>
              <a:rPr lang="en-US" sz="1400" dirty="0"/>
              <a:t>sensitivity patterns</a:t>
            </a:r>
            <a:r>
              <a:rPr lang="en-US" sz="1400" dirty="0" smtClean="0"/>
              <a:t>/ attributes</a:t>
            </a:r>
            <a:r>
              <a:rPr lang="en-US" sz="1400" dirty="0"/>
              <a:t>, together with climate and soil </a:t>
            </a:r>
            <a:r>
              <a:rPr lang="en-US" sz="1400" dirty="0" smtClean="0"/>
              <a:t>conditions to </a:t>
            </a:r>
            <a:r>
              <a:rPr lang="en-US" sz="1400" dirty="0"/>
              <a:t>classify the </a:t>
            </a:r>
            <a:r>
              <a:rPr lang="en-US" sz="1400" dirty="0" smtClean="0"/>
              <a:t>basins</a:t>
            </a:r>
            <a:endParaRPr lang="en-US" sz="1400" dirty="0"/>
          </a:p>
          <a:p>
            <a:pPr marL="341313" lvl="1" indent="-287338" defTabSz="2286019" eaLnBrk="1" hangingPunct="1">
              <a:lnSpc>
                <a:spcPct val="90000"/>
              </a:lnSpc>
              <a:spcBef>
                <a:spcPct val="15000"/>
              </a:spcBef>
              <a:buSzPct val="100000"/>
              <a:buFont typeface="Arial" charset="0"/>
              <a:buChar char="●"/>
              <a:tabLst>
                <a:tab pos="338138" algn="l"/>
              </a:tabLst>
              <a:defRPr/>
            </a:pPr>
            <a:r>
              <a:rPr lang="en-US" sz="1400" dirty="0" smtClean="0"/>
              <a:t>Evaluate transferability </a:t>
            </a:r>
            <a:r>
              <a:rPr lang="en-US" sz="1400" dirty="0"/>
              <a:t>of parameter sensitivity attributes </a:t>
            </a:r>
            <a:r>
              <a:rPr lang="en-US" sz="1400" dirty="0" smtClean="0"/>
              <a:t>within </a:t>
            </a:r>
            <a:r>
              <a:rPr lang="en-US" sz="1400" dirty="0"/>
              <a:t>each </a:t>
            </a:r>
            <a:r>
              <a:rPr lang="en-US" sz="1400" dirty="0" smtClean="0"/>
              <a:t>class through model optimization at representative sites</a:t>
            </a:r>
            <a:endParaRPr lang="en-US" sz="1400" dirty="0"/>
          </a:p>
          <a:p>
            <a:pPr marL="339725" lvl="1" defTabSz="2286019" eaLnBrk="1" hangingPunct="1">
              <a:lnSpc>
                <a:spcPct val="90000"/>
              </a:lnSpc>
              <a:spcBef>
                <a:spcPct val="15000"/>
              </a:spcBef>
              <a:buSzPct val="100000"/>
              <a:buFont typeface="Arial" panose="020B0604020202020204" pitchFamily="34" charset="0"/>
              <a:buChar char="•"/>
              <a:tabLst>
                <a:tab pos="338138" algn="l"/>
              </a:tabLst>
              <a:defRPr/>
            </a:pPr>
            <a:endParaRPr lang="en-US" altLang="zh-CN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smtClean="0">
                <a:latin typeface="+mn-lt"/>
                <a:cs typeface="Arial" pitchFamily="34" charset="0"/>
              </a:rPr>
              <a:t>Classification </a:t>
            </a:r>
            <a:r>
              <a:rPr lang="en-US" sz="2400" b="1" dirty="0">
                <a:latin typeface="+mn-lt"/>
                <a:cs typeface="Arial" pitchFamily="34" charset="0"/>
              </a:rPr>
              <a:t>of Hydrological Parameter Sensitivity and Evaluation of Parameter Transferability across 431 US MOPEX Basins</a:t>
            </a:r>
          </a:p>
          <a:p>
            <a:pPr>
              <a:defRPr/>
            </a:pPr>
            <a:endParaRPr lang="en-US" sz="3000" b="1" dirty="0">
              <a:latin typeface="+mn-lt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228600" y="6304002"/>
            <a:ext cx="8534400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 smtClean="0"/>
              <a:t>Ren H, Z </a:t>
            </a:r>
            <a:r>
              <a:rPr lang="en-US" sz="1000" dirty="0"/>
              <a:t>Hou, </a:t>
            </a:r>
            <a:r>
              <a:rPr lang="en-US" sz="1000" dirty="0" smtClean="0"/>
              <a:t>M </a:t>
            </a:r>
            <a:r>
              <a:rPr lang="en-US" sz="1000" dirty="0"/>
              <a:t>Huang, </a:t>
            </a:r>
            <a:r>
              <a:rPr lang="en-US" sz="1000" dirty="0" smtClean="0"/>
              <a:t>J </a:t>
            </a:r>
            <a:r>
              <a:rPr lang="en-US" sz="1000" dirty="0" err="1" smtClean="0"/>
              <a:t>Bao</a:t>
            </a:r>
            <a:r>
              <a:rPr lang="en-US" sz="1000" dirty="0"/>
              <a:t>, </a:t>
            </a:r>
            <a:r>
              <a:rPr lang="en-US" sz="1000" dirty="0" smtClean="0"/>
              <a:t>Y Sun</a:t>
            </a:r>
            <a:r>
              <a:rPr lang="en-US" sz="1000" dirty="0"/>
              <a:t>, </a:t>
            </a:r>
            <a:r>
              <a:rPr lang="en-US" sz="1000" dirty="0" smtClean="0"/>
              <a:t>T </a:t>
            </a:r>
            <a:r>
              <a:rPr lang="en-US" sz="1000" dirty="0"/>
              <a:t>Tesfa, </a:t>
            </a:r>
            <a:r>
              <a:rPr lang="en-US" sz="1000" dirty="0" smtClean="0"/>
              <a:t>LR </a:t>
            </a:r>
            <a:r>
              <a:rPr lang="en-US" sz="1000" dirty="0"/>
              <a:t>Leung. </a:t>
            </a:r>
            <a:r>
              <a:rPr lang="en-US" sz="1000" dirty="0" smtClean="0"/>
              <a:t>2016. “Classification of Hydrological Parameter Sensitivity </a:t>
            </a:r>
            <a:r>
              <a:rPr lang="en-US" sz="1000" dirty="0"/>
              <a:t>and </a:t>
            </a:r>
            <a:r>
              <a:rPr lang="en-US" sz="1000" dirty="0" smtClean="0"/>
              <a:t>Evaluation </a:t>
            </a:r>
            <a:r>
              <a:rPr lang="en-US" sz="1000" dirty="0"/>
              <a:t>of </a:t>
            </a:r>
            <a:r>
              <a:rPr lang="en-US" sz="1000" dirty="0" smtClean="0"/>
              <a:t>Parameter </a:t>
            </a:r>
            <a:r>
              <a:rPr lang="en-US" sz="1000" dirty="0"/>
              <a:t>T</a:t>
            </a:r>
            <a:r>
              <a:rPr lang="en-US" sz="1000" dirty="0" smtClean="0"/>
              <a:t>ransferability </a:t>
            </a:r>
            <a:r>
              <a:rPr lang="en-US" sz="1000" dirty="0"/>
              <a:t>A</a:t>
            </a:r>
            <a:r>
              <a:rPr lang="en-US" sz="1000" dirty="0" smtClean="0"/>
              <a:t>cross </a:t>
            </a:r>
            <a:r>
              <a:rPr lang="en-US" sz="1000" dirty="0"/>
              <a:t>431 US MOPEX </a:t>
            </a:r>
            <a:r>
              <a:rPr lang="en-US" sz="1000" dirty="0" smtClean="0"/>
              <a:t>Basins</a:t>
            </a:r>
            <a:r>
              <a:rPr lang="en-US" sz="1000" dirty="0"/>
              <a:t>.” </a:t>
            </a:r>
            <a:r>
              <a:rPr lang="en-US" sz="1000" i="1" dirty="0"/>
              <a:t>Journal of </a:t>
            </a:r>
            <a:r>
              <a:rPr lang="en-US" sz="1000" i="1" dirty="0" smtClean="0"/>
              <a:t>Hydrology </a:t>
            </a:r>
            <a:r>
              <a:rPr lang="en-US" sz="1000" dirty="0" smtClean="0"/>
              <a:t>536: 92-108. DOI</a:t>
            </a:r>
            <a:r>
              <a:rPr lang="en-US" sz="1000" dirty="0"/>
              <a:t>: </a:t>
            </a:r>
            <a:r>
              <a:rPr lang="en-US" sz="1000" dirty="0" smtClean="0"/>
              <a:t>10.1016/j.jhydrol.2016.02.042</a:t>
            </a:r>
            <a:endParaRPr lang="en-US" altLang="en-US" sz="1000" dirty="0"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114800" y="914400"/>
            <a:ext cx="44044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1400" b="1" dirty="0">
                <a:solidFill>
                  <a:srgbClr val="0033CC"/>
                </a:solidFill>
                <a:latin typeface="+mn-lt"/>
                <a:cs typeface="+mn-cs"/>
              </a:rPr>
              <a:t>Sensitivity-based classification of the 431 MOPEX Basins </a:t>
            </a:r>
            <a:r>
              <a:rPr lang="en-US" altLang="en-US" sz="1400" b="1" dirty="0">
                <a:solidFill>
                  <a:schemeClr val="accent1"/>
                </a:solidFill>
              </a:rPr>
              <a:t>basins</a:t>
            </a: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81400" y="3581400"/>
            <a:ext cx="55626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sz="1400" dirty="0"/>
              <a:t>The </a:t>
            </a:r>
            <a:r>
              <a:rPr lang="en-US" sz="1400" dirty="0" smtClean="0"/>
              <a:t>classification yields </a:t>
            </a:r>
            <a:r>
              <a:rPr lang="en-US" sz="1400" dirty="0"/>
              <a:t>six classes based on </a:t>
            </a:r>
            <a:r>
              <a:rPr lang="en-US" sz="1400" dirty="0" smtClean="0"/>
              <a:t>the sensitivity </a:t>
            </a:r>
            <a:r>
              <a:rPr lang="en-US" sz="1400" dirty="0"/>
              <a:t>of </a:t>
            </a:r>
            <a:r>
              <a:rPr lang="en-US" sz="1400" dirty="0" smtClean="0"/>
              <a:t>streamflow simulations </a:t>
            </a:r>
            <a:r>
              <a:rPr lang="en-US" sz="1400" dirty="0"/>
              <a:t>to the variations of the </a:t>
            </a:r>
            <a:r>
              <a:rPr lang="en-US" sz="1400" dirty="0" smtClean="0"/>
              <a:t>hydrological  parameters. The classes serve as a basis for further climate evaluations or model optimizations.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  <a:defRPr/>
            </a:pPr>
            <a:r>
              <a:rPr lang="en-US" sz="1400" dirty="0" smtClean="0"/>
              <a:t>By </a:t>
            </a:r>
            <a:r>
              <a:rPr lang="en-US" sz="1400" dirty="0"/>
              <a:t>reducing the parameter dimensionality to a reasonably low number, the classification makes </a:t>
            </a:r>
            <a:r>
              <a:rPr lang="en-US" sz="1400" dirty="0" smtClean="0"/>
              <a:t>model optimization/calibration possible </a:t>
            </a:r>
            <a:r>
              <a:rPr lang="en-US" sz="1400" dirty="0"/>
              <a:t>and less </a:t>
            </a:r>
            <a:r>
              <a:rPr lang="en-US" sz="1400" dirty="0" smtClean="0"/>
              <a:t>ill-posed. 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  <a:defRPr/>
            </a:pPr>
            <a:r>
              <a:rPr lang="en-US" sz="1400" dirty="0" smtClean="0"/>
              <a:t>Same optimization strategy can be used within each class. Model optimization effort can be further reduced given the parameter similarity and transferability. </a:t>
            </a:r>
            <a:endParaRPr lang="en-US" sz="1400" dirty="0"/>
          </a:p>
        </p:txBody>
      </p:sp>
      <p:pic>
        <p:nvPicPr>
          <p:cNvPr id="9" name="Picture 8" descr="C:\HOU\MOPEX\S_class_RUNOFF.jpe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251" b="22923"/>
          <a:stretch/>
        </p:blipFill>
        <p:spPr bwMode="auto">
          <a:xfrm>
            <a:off x="4038600" y="1143000"/>
            <a:ext cx="4618287" cy="251222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Sample-Slide-Highlights-Template</Template>
  <TotalTime>56</TotalTime>
  <Words>257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HR</dc:creator>
  <cp:lastModifiedBy>JOvink</cp:lastModifiedBy>
  <cp:revision>8</cp:revision>
  <cp:lastPrinted>2011-05-11T17:30:12Z</cp:lastPrinted>
  <dcterms:created xsi:type="dcterms:W3CDTF">2016-03-29T21:37:59Z</dcterms:created>
  <dcterms:modified xsi:type="dcterms:W3CDTF">2016-04-01T17:22:07Z</dcterms:modified>
</cp:coreProperties>
</file>