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0" d="100"/>
          <a:sy n="180" d="100"/>
        </p:scale>
        <p:origin x="3036" y="40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BBDAA92-7DFB-4248-A107-1FA2A76AA914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3B6906-63AD-4B79-9382-2D1739F509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552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118BAAFA-34B7-4C7B-956D-BB2D087AA66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</a:t>
            </a:r>
            <a:r>
              <a:rPr lang="en-US" altLang="en-US" sz="1000" smtClean="0"/>
              <a:t>://</a:t>
            </a:r>
            <a:r>
              <a:rPr lang="en-US" altLang="en-US" sz="1000" smtClean="0"/>
              <a:t>www.pnnl.gov/science/highlights/highlights.asp?division=749</a:t>
            </a:r>
            <a:endParaRPr lang="en-US" altLang="en-US" sz="1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E4A8F-C344-4C58-87E1-D42C4CC5B9AD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B23E9-7806-4ADF-A700-A0C0958D6C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19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1C8AE-BF50-4962-95ED-D1738CC51BA0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C1D06-194C-488B-9567-660124E57A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6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4C844-DF8C-4E52-B6CD-FC26AACD3CB2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31DA4-C679-4C15-9FE6-E9F52B9CD5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286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67548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A40AC-5A1D-4B4C-B638-DDE656AA3AD4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AEF6E-7774-4FBB-9288-CB1AC8656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584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EE19-449E-42DA-A276-F9A555ED8C1A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02005-D626-4211-8DC9-6EDEE569B3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99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EB594-46BB-4956-A694-083D03CB8344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CDDC9-99A2-4FAA-8880-DE45B0059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73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BFCDB-29CE-45BB-95FF-D480DB3E69D0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7F6EA-D398-4460-9E46-AB4EBBD447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00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7CD53-C1FF-434F-8132-A748BCA1827C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DE062-D494-457D-967D-047167170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42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1394F-1959-4F92-B5F5-D5C28564AF3E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FF057-C414-43D3-9812-4853467FD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38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6A3D3-F8A3-43C6-9941-72EEDB18B75F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FAE1B-37AE-4768-8F16-47095B3EF8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40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A6E81-5A6A-490F-BE06-1D3C9A84A09F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876A7-2334-446F-A0CA-7BA68D7C41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66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603248E-5648-43B2-BDEC-7B306430C9D1}" type="datetimeFigureOut">
              <a:rPr lang="en-US" altLang="en-US"/>
              <a:pPr>
                <a:defRPr/>
              </a:pPr>
              <a:t>6/17/2016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64DBFD2-EAEE-4114-B866-8908F2B038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6988" y="1143000"/>
            <a:ext cx="3429000" cy="51816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231775" indent="-231775" algn="ctr" eaLnBrk="1" hangingPunct="1">
              <a:spcBef>
                <a:spcPct val="15000"/>
              </a:spcBef>
              <a:defRPr/>
            </a:pPr>
            <a:r>
              <a:rPr lang="en-US" b="1" dirty="0">
                <a:ea typeface="+mn-ea"/>
                <a:cs typeface="Arial" panose="020B0604020202020204" pitchFamily="34" charset="0"/>
              </a:rPr>
              <a:t>Objective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ea typeface="+mn-ea"/>
                <a:cs typeface="Arial" panose="020B0604020202020204" pitchFamily="34" charset="0"/>
              </a:rPr>
              <a:t>Evaluate a quasi-global WRF-</a:t>
            </a:r>
            <a:r>
              <a:rPr lang="en-US" sz="1600" dirty="0" err="1">
                <a:ea typeface="+mn-ea"/>
                <a:cs typeface="Arial" panose="020B0604020202020204" pitchFamily="34" charset="0"/>
              </a:rPr>
              <a:t>Chem</a:t>
            </a:r>
            <a:r>
              <a:rPr lang="en-US" sz="1600" dirty="0">
                <a:ea typeface="+mn-ea"/>
                <a:cs typeface="Arial" panose="020B0604020202020204" pitchFamily="34" charset="0"/>
              </a:rPr>
              <a:t> simulation of trans-Pacific transport of aerosols using satellite and ground based measurements</a:t>
            </a:r>
          </a:p>
          <a:p>
            <a:pPr marL="231775" indent="-231775" eaLnBrk="1" hangingPunct="1">
              <a:spcBef>
                <a:spcPct val="15000"/>
              </a:spcBef>
              <a:buFontTx/>
              <a:buChar char="•"/>
              <a:defRPr/>
            </a:pPr>
            <a:endParaRPr lang="en-US" sz="1600" dirty="0">
              <a:ea typeface="+mn-ea"/>
              <a:cs typeface="Arial" panose="020B0604020202020204" pitchFamily="34" charset="0"/>
            </a:endParaRPr>
          </a:p>
          <a:p>
            <a:pPr marL="231775" indent="-231775" algn="ctr" eaLnBrk="1" hangingPunct="1">
              <a:spcBef>
                <a:spcPct val="15000"/>
              </a:spcBef>
              <a:defRPr/>
            </a:pPr>
            <a:r>
              <a:rPr lang="en-US" b="1" dirty="0">
                <a:ea typeface="+mn-ea"/>
                <a:cs typeface="Arial" panose="020B0604020202020204" pitchFamily="34" charset="0"/>
              </a:rPr>
              <a:t>Approach</a:t>
            </a:r>
            <a:endParaRPr lang="en-US" sz="1600" b="1" dirty="0">
              <a:ea typeface="+mn-ea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ea typeface="+mn-ea"/>
                <a:cs typeface="Arial" panose="020B0604020202020204" pitchFamily="34" charset="0"/>
              </a:rPr>
              <a:t>Compare aerosol simulations over the Pacific Ocean with satellite data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ea typeface="+mn-ea"/>
                <a:cs typeface="Arial" panose="020B0604020202020204" pitchFamily="34" charset="0"/>
              </a:rPr>
              <a:t>Compare aerosol simulations over western North America with in situ aerosol measurements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ea typeface="+mn-ea"/>
                <a:cs typeface="Arial" panose="020B0604020202020204" pitchFamily="34" charset="0"/>
              </a:rPr>
              <a:t>Analyze seasonal </a:t>
            </a:r>
            <a:r>
              <a:rPr lang="en-US" sz="1600" dirty="0">
                <a:ea typeface="+mn-ea"/>
                <a:cs typeface="Arial" panose="020B0604020202020204" pitchFamily="34" charset="0"/>
              </a:rPr>
              <a:t>and </a:t>
            </a:r>
            <a:r>
              <a:rPr lang="en-US" sz="1600" dirty="0" err="1">
                <a:ea typeface="+mn-ea"/>
                <a:cs typeface="Arial" panose="020B0604020202020204" pitchFamily="34" charset="0"/>
              </a:rPr>
              <a:t>interannual</a:t>
            </a:r>
            <a:r>
              <a:rPr lang="en-US" sz="1600" dirty="0">
                <a:ea typeface="+mn-ea"/>
                <a:cs typeface="Arial" panose="020B0604020202020204" pitchFamily="34" charset="0"/>
              </a:rPr>
              <a:t> variability and horizontal and vertical distribution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ea typeface="+mn-ea"/>
                <a:cs typeface="Arial" panose="020B0604020202020204" pitchFamily="34" charset="0"/>
              </a:rPr>
              <a:t>Perform sensitivity experiments to quantify the contributions of trans-Pacific aerosols to aerosol concentrations in rural areas in western North America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0"/>
            <a:ext cx="8610600" cy="8302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Calibri" charset="0"/>
                <a:ea typeface="ＭＳ Ｐゴシック" charset="0"/>
                <a:cs typeface="Arial" charset="0"/>
              </a:rPr>
              <a:t>Trans-Pacific Transport and Evolution of Aerosols: Evaluation of Quasi-Global WRF-</a:t>
            </a:r>
            <a:r>
              <a:rPr lang="en-US" sz="2400" b="1" dirty="0" err="1">
                <a:latin typeface="Calibri" charset="0"/>
                <a:ea typeface="ＭＳ Ｐゴシック" charset="0"/>
                <a:cs typeface="Arial" charset="0"/>
              </a:rPr>
              <a:t>Chem</a:t>
            </a:r>
            <a:r>
              <a:rPr lang="en-US" sz="2400" b="1" dirty="0">
                <a:latin typeface="Calibri" charset="0"/>
                <a:ea typeface="ＭＳ Ｐゴシック" charset="0"/>
                <a:cs typeface="Arial" charset="0"/>
              </a:rPr>
              <a:t> Simulation with Multiple Observations </a:t>
            </a:r>
            <a:endParaRPr lang="en-US" sz="24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581400" y="6281738"/>
            <a:ext cx="5486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/>
              <a:t>Hu Z, C Zhao, J Huang, LR Leung, Y Qian, H Yu, L Huang, and OV </a:t>
            </a:r>
            <a:r>
              <a:rPr lang="en-US" sz="1000" dirty="0" err="1"/>
              <a:t>Kalashnikova</a:t>
            </a:r>
            <a:r>
              <a:rPr lang="en-US" sz="1000" dirty="0"/>
              <a:t>. 2016. “Trans-Pacific Transport and Evolution of Aerosols: Evaluation of WRF-Chem Simulations with Multiple Observations.” </a:t>
            </a:r>
            <a:r>
              <a:rPr lang="en-US" sz="1000" i="1" dirty="0"/>
              <a:t>Geoscientific Model Development </a:t>
            </a:r>
            <a:r>
              <a:rPr lang="en-US" sz="1000" dirty="0"/>
              <a:t>9. DOI: 10.5194/gmd-9-1725-2016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4102" name="TextBox 9"/>
          <p:cNvSpPr txBox="1">
            <a:spLocks noChangeArrowheads="1"/>
          </p:cNvSpPr>
          <p:nvPr/>
        </p:nvSpPr>
        <p:spPr bwMode="auto">
          <a:xfrm>
            <a:off x="3505200" y="838200"/>
            <a:ext cx="5638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FF"/>
                </a:solidFill>
                <a:latin typeface="Arial" charset="0"/>
              </a:rPr>
              <a:t>WRF-Chem simulated realistic seasonal and spatial distribution of aerosol optical depth (AOD) compared to satellite retrievals (MODIS and MISR)</a:t>
            </a:r>
          </a:p>
        </p:txBody>
      </p:sp>
      <p:sp>
        <p:nvSpPr>
          <p:cNvPr id="4103" name="Rectangle 2"/>
          <p:cNvSpPr>
            <a:spLocks noChangeArrowheads="1"/>
          </p:cNvSpPr>
          <p:nvPr/>
        </p:nvSpPr>
        <p:spPr bwMode="auto">
          <a:xfrm>
            <a:off x="3505200" y="3886200"/>
            <a:ext cx="5638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/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/>
              <a:t>Aerosols originating from natural and anthropogenic sources in Europe, North Africa, and East Asia can be transported thousands of miles downwind across the Pacific Ocean to North America 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/>
              <a:t>The WRF-Chem quasi-global simulation can provide realistic inflow chemical boundary conditions for regional models to simulate the impact of long-range transported aerosols on the regional climate and air quality of western North America. </a:t>
            </a:r>
          </a:p>
        </p:txBody>
      </p:sp>
      <p:pic>
        <p:nvPicPr>
          <p:cNvPr id="410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295400"/>
            <a:ext cx="553878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OE-Sample-Slide-Highlights-Template.pot [Compatibility Mode]" id="{D4E6419B-EF36-4C82-81E8-84B9AF9A1907}" vid="{0748713A-AEB3-4402-9DE2-171E499CDD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C17A86-0AAE-41DA-816E-AA4E17B7B5C2}">
  <ds:schemaRefs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079988f7-7e0b-41ae-9b68-c2e871ce6e2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228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MS PGothic</vt:lpstr>
      <vt:lpstr>Arial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7</cp:revision>
  <cp:lastPrinted>2011-05-11T17:30:12Z</cp:lastPrinted>
  <dcterms:created xsi:type="dcterms:W3CDTF">2012-10-05T18:57:41Z</dcterms:created>
  <dcterms:modified xsi:type="dcterms:W3CDTF">2016-06-17T18:57:26Z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