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268" r:id="rId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s, Gary K." initials="" lastIdx="7" clrIdx="0"/>
  <p:cmAuthor id="1" name="Gulledge, Jay" initials="JG" lastIdx="1" clrIdx="1"/>
  <p:cmAuthor id="2" name="Yang, Xiaojuan" initials="YX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F1F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6" autoAdjust="0"/>
    <p:restoredTop sz="84114" autoAdjust="0"/>
  </p:normalViewPr>
  <p:slideViewPr>
    <p:cSldViewPr snapToGrid="0" snapToObjects="1">
      <p:cViewPr varScale="1">
        <p:scale>
          <a:sx n="101" d="100"/>
          <a:sy n="101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808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7335-D1EB-4FF9-87F4-D276CE3D89BB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1569D-DEF9-415E-B90F-6B5D3A25E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9B33-F664-D044-9E43-C0CF0160D85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499E-0E57-6E44-B184-384C814FF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499E-0E57-6E44-B184-384C814FFF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 userDrawn="1"/>
        </p:nvGrpSpPr>
        <p:grpSpPr>
          <a:xfrm>
            <a:off x="5684962" y="0"/>
            <a:ext cx="3457451" cy="6858000"/>
            <a:chOff x="5684962" y="0"/>
            <a:chExt cx="3457451" cy="6858000"/>
          </a:xfrm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/>
            <p:cNvSpPr/>
            <p:nvPr/>
          </p:nvSpPr>
          <p:spPr bwMode="auto">
            <a:xfrm>
              <a:off x="5715000" y="0"/>
              <a:ext cx="3427413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prstClr val="black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684962" y="0"/>
              <a:ext cx="27432" cy="6858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prstClr val="black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7" name="Picture 9" descr="New_DOE_Logo_Color_042808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200775"/>
            <a:ext cx="1890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0400" y="6230713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06160" y="2932955"/>
            <a:ext cx="3146640" cy="75713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4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206160" y="639018"/>
            <a:ext cx="4531920" cy="961182"/>
          </a:xfrm>
        </p:spPr>
        <p:txBody>
          <a:bodyPr/>
          <a:lstStyle>
            <a:lvl1pPr algn="l"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85" y="5407161"/>
            <a:ext cx="2674620" cy="82296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362091" y="1218005"/>
            <a:ext cx="3139147" cy="4067409"/>
            <a:chOff x="4362091" y="1218005"/>
            <a:chExt cx="3139147" cy="406740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091" y="2776584"/>
              <a:ext cx="1821816" cy="1737360"/>
            </a:xfrm>
            <a:prstGeom prst="ellipse">
              <a:avLst/>
            </a:prstGeom>
            <a:ln w="28575"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6109" y="1240416"/>
              <a:ext cx="1652315" cy="1692539"/>
            </a:xfrm>
            <a:prstGeom prst="ellipse">
              <a:avLst/>
            </a:prstGeom>
            <a:ln w="28575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400" y="2082713"/>
              <a:ext cx="1760838" cy="1718922"/>
            </a:xfrm>
            <a:prstGeom prst="ellipse">
              <a:avLst/>
            </a:prstGeom>
            <a:ln w="28575"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198" y="3520622"/>
              <a:ext cx="1690746" cy="1764792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17" name="Oval 16"/>
            <p:cNvSpPr/>
            <p:nvPr userDrawn="1"/>
          </p:nvSpPr>
          <p:spPr bwMode="auto">
            <a:xfrm>
              <a:off x="4616108" y="1218005"/>
              <a:ext cx="1652315" cy="1692539"/>
            </a:xfrm>
            <a:prstGeom prst="ellipse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Oval 17"/>
            <p:cNvSpPr/>
            <p:nvPr userDrawn="1"/>
          </p:nvSpPr>
          <p:spPr bwMode="auto">
            <a:xfrm>
              <a:off x="5740400" y="2082713"/>
              <a:ext cx="1760838" cy="1692539"/>
            </a:xfrm>
            <a:prstGeom prst="ellipse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 bwMode="auto">
            <a:xfrm>
              <a:off x="4362091" y="2778589"/>
              <a:ext cx="1737065" cy="1735355"/>
            </a:xfrm>
            <a:prstGeom prst="ellipse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 bwMode="auto">
            <a:xfrm>
              <a:off x="5585142" y="3525431"/>
              <a:ext cx="1652315" cy="1759983"/>
            </a:xfrm>
            <a:prstGeom prst="ellipse">
              <a:avLst/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7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0" descr="ORNL leaf with tex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79674" y="6142941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10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6118" y="6174278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62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45863"/>
            <a:ext cx="2252477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8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6118" y="6174278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07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0" descr="ORNL leaf with tex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79674" y="6142941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7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2229" y="6168109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24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5" y="6209747"/>
            <a:ext cx="1780491" cy="548640"/>
          </a:xfrm>
          <a:prstGeom prst="rect">
            <a:avLst/>
          </a:prstGeom>
        </p:spPr>
      </p:pic>
      <p:pic>
        <p:nvPicPr>
          <p:cNvPr id="6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9674" y="6142941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9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6118" y="6174278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51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9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6118" y="6174278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61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72546" y="1417638"/>
            <a:ext cx="821425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  <p:pic>
        <p:nvPicPr>
          <p:cNvPr id="9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4507" y="6142941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29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theme" Target="../theme/theme2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3" r:id="rId2"/>
    <p:sldLayoutId id="2147483804" r:id="rId3"/>
    <p:sldLayoutId id="2147483805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7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6920051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 descr="CCSIlogoOutlin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40701" y="104206"/>
            <a:ext cx="2003198" cy="593113"/>
          </a:xfrm>
          <a:prstGeom prst="rect">
            <a:avLst/>
          </a:prstGeom>
        </p:spPr>
      </p:pic>
      <p:pic>
        <p:nvPicPr>
          <p:cNvPr id="7" name="Picture 10" descr="ORNL leaf with tex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6118" y="6174278"/>
            <a:ext cx="3338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" y="6209747"/>
            <a:ext cx="178049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61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-106" charset="2"/>
        <a:buChar char="·"/>
        <a:defRPr sz="2800" b="1">
          <a:solidFill>
            <a:srgbClr val="000000"/>
          </a:solidFill>
          <a:latin typeface="Arial Narrow" pitchFamily="34" charset="0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pitchFamily="-106" charset="0"/>
        <a:buChar char="–"/>
        <a:defRPr sz="2400" b="1">
          <a:solidFill>
            <a:srgbClr val="000000"/>
          </a:solidFill>
          <a:latin typeface="Arial Narrow" pitchFamily="34" charset="0"/>
          <a:ea typeface="ＭＳ Ｐゴシック" pitchFamily="-106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-106" charset="2"/>
        <a:buChar char="·"/>
        <a:defRPr sz="2000" b="1">
          <a:solidFill>
            <a:srgbClr val="000000"/>
          </a:solidFill>
          <a:latin typeface="Arial Narrow" pitchFamily="34" charset="0"/>
          <a:ea typeface="ＭＳ Ｐゴシック" pitchFamily="-106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pitchFamily="-106" charset="0"/>
        <a:buChar char="–"/>
        <a:defRPr b="1">
          <a:solidFill>
            <a:srgbClr val="000000"/>
          </a:solidFill>
          <a:latin typeface="Arial Narrow" pitchFamily="34" charset="0"/>
          <a:ea typeface="ＭＳ Ｐゴシック" pitchFamily="-10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-106" charset="2"/>
        <a:buChar char="·"/>
        <a:defRPr b="1">
          <a:solidFill>
            <a:srgbClr val="000000"/>
          </a:solidFill>
          <a:latin typeface="Arial Narrow" pitchFamily="34" charset="0"/>
          <a:ea typeface="ＭＳ Ｐゴシック" pitchFamily="-10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6821" y="5113344"/>
            <a:ext cx="5886979" cy="11541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Calibri" panose="020F0502020204030204" pitchFamily="34" charset="0"/>
                <a:cs typeface="Arial Narrow"/>
              </a:rPr>
              <a:t>Contact: </a:t>
            </a:r>
            <a:r>
              <a:rPr lang="en-US" sz="1100" b="1" dirty="0" smtClean="0">
                <a:latin typeface="Calibri" panose="020F0502020204030204" pitchFamily="34" charset="0"/>
                <a:cs typeface="Arial Narrow"/>
              </a:rPr>
              <a:t>Xiaoying  Shi, 865-241-9199, </a:t>
            </a:r>
            <a:r>
              <a:rPr lang="en-US" sz="1100" b="1" dirty="0" err="1" smtClean="0">
                <a:latin typeface="Calibri" panose="020F0502020204030204" pitchFamily="34" charset="0"/>
                <a:cs typeface="Arial Narrow"/>
              </a:rPr>
              <a:t>shix@ornl.gov</a:t>
            </a:r>
            <a:endParaRPr lang="en-US" sz="1100" b="1" dirty="0">
              <a:latin typeface="Calibri" panose="020F0502020204030204" pitchFamily="34" charset="0"/>
              <a:cs typeface="Arial Narrow"/>
            </a:endParaRPr>
          </a:p>
          <a:p>
            <a:pPr>
              <a:defRPr/>
            </a:pPr>
            <a:r>
              <a:rPr lang="en-US" sz="1200" dirty="0">
                <a:latin typeface="Calibri" panose="020F0502020204030204" pitchFamily="34" charset="0"/>
                <a:cs typeface="Arial Narrow"/>
              </a:rPr>
              <a:t>Funding: </a:t>
            </a:r>
            <a:r>
              <a:rPr lang="en-US" sz="1100" dirty="0">
                <a:latin typeface="Calibri" panose="020F0502020204030204" pitchFamily="34" charset="0"/>
                <a:cs typeface="Arial Narrow"/>
              </a:rPr>
              <a:t>DOE Office of Science, Biological and Environmental </a:t>
            </a:r>
            <a:r>
              <a:rPr lang="en-US" sz="1100" dirty="0" smtClean="0">
                <a:latin typeface="Calibri" panose="020F0502020204030204" pitchFamily="34" charset="0"/>
                <a:cs typeface="Arial Narrow"/>
              </a:rPr>
              <a:t>Research </a:t>
            </a:r>
          </a:p>
          <a:p>
            <a:pPr>
              <a:defRPr/>
            </a:pPr>
            <a:r>
              <a:rPr lang="en-US" sz="1200" dirty="0" smtClean="0">
                <a:latin typeface="Calibri" panose="020F0502020204030204" pitchFamily="34" charset="0"/>
                <a:cs typeface="Arial Narrow"/>
              </a:rPr>
              <a:t>Citation: </a:t>
            </a:r>
            <a:r>
              <a:rPr lang="en-US" sz="1100" dirty="0" smtClean="0">
                <a:latin typeface="Calibri" panose="020F0502020204030204" pitchFamily="34" charset="0"/>
              </a:rPr>
              <a:t>Shi</a:t>
            </a:r>
            <a:r>
              <a:rPr lang="en-US" sz="1100" dirty="0">
                <a:latin typeface="Calibri" panose="020F0502020204030204" pitchFamily="34" charset="0"/>
              </a:rPr>
              <a:t>, X., Thornton, P. E., </a:t>
            </a:r>
            <a:r>
              <a:rPr lang="en-US" sz="1100" dirty="0" err="1">
                <a:latin typeface="Calibri" panose="020F0502020204030204" pitchFamily="34" charset="0"/>
              </a:rPr>
              <a:t>Ricciuto</a:t>
            </a:r>
            <a:r>
              <a:rPr lang="en-US" sz="1100" dirty="0">
                <a:latin typeface="Calibri" panose="020F0502020204030204" pitchFamily="34" charset="0"/>
              </a:rPr>
              <a:t>, D. M., Hanson, P. J., Mao, J., </a:t>
            </a:r>
            <a:r>
              <a:rPr lang="en-US" sz="1100" dirty="0" err="1">
                <a:latin typeface="Calibri" panose="020F0502020204030204" pitchFamily="34" charset="0"/>
              </a:rPr>
              <a:t>Sebestyen</a:t>
            </a:r>
            <a:r>
              <a:rPr lang="en-US" sz="1100" dirty="0">
                <a:latin typeface="Calibri" panose="020F0502020204030204" pitchFamily="34" charset="0"/>
              </a:rPr>
              <a:t>, S. D., Griffiths, N. A., and Bisht, G</a:t>
            </a:r>
            <a:r>
              <a:rPr lang="en-US" sz="1100" dirty="0" smtClean="0">
                <a:latin typeface="Calibri" panose="020F0502020204030204" pitchFamily="34" charset="0"/>
              </a:rPr>
              <a:t>., 2015. </a:t>
            </a:r>
            <a:r>
              <a:rPr lang="en-US" sz="1100" dirty="0">
                <a:latin typeface="Calibri" panose="020F0502020204030204" pitchFamily="34" charset="0"/>
              </a:rPr>
              <a:t>Representing northern peatland </a:t>
            </a:r>
            <a:r>
              <a:rPr lang="en-US" sz="1100" dirty="0" err="1">
                <a:latin typeface="Calibri" panose="020F0502020204030204" pitchFamily="34" charset="0"/>
              </a:rPr>
              <a:t>microtopography</a:t>
            </a:r>
            <a:r>
              <a:rPr lang="en-US" sz="1100" dirty="0">
                <a:latin typeface="Calibri" panose="020F0502020204030204" pitchFamily="34" charset="0"/>
              </a:rPr>
              <a:t> and hydrology within the Community Land Model, </a:t>
            </a:r>
            <a:r>
              <a:rPr lang="en-US" sz="1100" dirty="0" err="1" smtClean="0">
                <a:latin typeface="Calibri" panose="020F0502020204030204" pitchFamily="34" charset="0"/>
              </a:rPr>
              <a:t>Biogeosciences</a:t>
            </a:r>
            <a:r>
              <a:rPr lang="en-US" sz="1100" dirty="0" smtClean="0">
                <a:latin typeface="Calibri" panose="020F0502020204030204" pitchFamily="34" charset="0"/>
              </a:rPr>
              <a:t>, 12(21), 6463-6477, DOI: 10.5194/bg-12-6463-2015</a:t>
            </a:r>
            <a:endParaRPr lang="en-US" sz="1100" dirty="0">
              <a:latin typeface="Calibri" panose="020F0502020204030204" pitchFamily="34" charset="0"/>
              <a:cs typeface="Arial Narrow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29" y="714037"/>
            <a:ext cx="3983871" cy="246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35" y="4965649"/>
            <a:ext cx="3065565" cy="18216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9" b="2623"/>
          <a:stretch/>
        </p:blipFill>
        <p:spPr bwMode="auto">
          <a:xfrm>
            <a:off x="5712643" y="3175605"/>
            <a:ext cx="3242821" cy="1790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1814" y="12859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1814" y="31882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1814" y="49539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8143" y="36285"/>
            <a:ext cx="9143999" cy="9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>
                <a:latin typeface="Calibri" panose="020F0502020204030204" pitchFamily="34" charset="0"/>
              </a:rPr>
              <a:t>Representing northern peatland </a:t>
            </a:r>
            <a:r>
              <a:rPr lang="en-US" sz="2400" dirty="0" err="1">
                <a:latin typeface="Calibri" panose="020F0502020204030204" pitchFamily="34" charset="0"/>
              </a:rPr>
              <a:t>microtopography</a:t>
            </a:r>
            <a:r>
              <a:rPr lang="en-US" sz="2400" dirty="0">
                <a:latin typeface="Calibri" panose="020F0502020204030204" pitchFamily="34" charset="0"/>
              </a:rPr>
              <a:t> and hydrology within the Community Land </a:t>
            </a:r>
            <a:r>
              <a:rPr lang="en-US" sz="2400" dirty="0" smtClean="0">
                <a:latin typeface="Calibri" panose="020F0502020204030204" pitchFamily="34" charset="0"/>
              </a:rPr>
              <a:t>Model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9688" y="662022"/>
            <a:ext cx="5380724" cy="42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Symbol" charset="0"/>
              <a:buNone/>
              <a:defRPr/>
            </a:pPr>
            <a:r>
              <a:rPr lang="en-US" sz="1600" b="1" dirty="0" smtClean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Objective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/>
              <a:t>Improve predictive understanding of hydrologic processes in a high-carbon peatland, in advance of experimental warming and elevated CO</a:t>
            </a:r>
            <a:r>
              <a:rPr lang="en-US" sz="1400" baseline="-25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manipulations (the SPRUCE experiment).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 smtClean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New Science</a:t>
            </a:r>
          </a:p>
          <a:p>
            <a:r>
              <a:rPr lang="en-US" sz="1400" dirty="0" err="1" smtClean="0"/>
              <a:t>Microtopography</a:t>
            </a:r>
            <a:r>
              <a:rPr lang="en-US" sz="1400" dirty="0" smtClean="0"/>
              <a:t> (hummock-hollow) controls on wetland hydrology introduced in a widely-used land model (Fig. A). </a:t>
            </a:r>
          </a:p>
          <a:p>
            <a:r>
              <a:rPr lang="en-US" sz="1400" dirty="0" smtClean="0"/>
              <a:t>Greatly improved simulation of water table depth for the hydrologically isolated bog environment.</a:t>
            </a:r>
          </a:p>
          <a:p>
            <a:r>
              <a:rPr lang="en-US" sz="1400" i="1" dirty="0" smtClean="0"/>
              <a:t>A priori</a:t>
            </a:r>
            <a:r>
              <a:rPr lang="en-US" sz="1400" dirty="0" smtClean="0"/>
              <a:t> simulations of the experimental warming show significant impacts on water table depth (Fig. B). </a:t>
            </a:r>
            <a:endParaRPr lang="en-US" sz="1400" dirty="0"/>
          </a:p>
          <a:p>
            <a:r>
              <a:rPr lang="en-US" sz="1400" dirty="0" smtClean="0"/>
              <a:t>The new </a:t>
            </a:r>
            <a:r>
              <a:rPr lang="en-US" sz="1400" dirty="0"/>
              <a:t>model </a:t>
            </a:r>
            <a:r>
              <a:rPr lang="en-US" sz="1400" dirty="0" smtClean="0"/>
              <a:t>captures observed relationship </a:t>
            </a:r>
            <a:r>
              <a:rPr lang="en-US" sz="1400" dirty="0"/>
              <a:t>between </a:t>
            </a:r>
            <a:r>
              <a:rPr lang="en-US" sz="1400" dirty="0" smtClean="0"/>
              <a:t>evaporation and </a:t>
            </a:r>
            <a:r>
              <a:rPr lang="en-US" sz="1400" dirty="0"/>
              <a:t>air </a:t>
            </a:r>
            <a:r>
              <a:rPr lang="en-US" sz="1400" dirty="0" smtClean="0"/>
              <a:t>temperature (Fig. C).</a:t>
            </a:r>
            <a:endParaRPr lang="en-US" sz="1400" dirty="0" smtClean="0">
              <a:cs typeface="Arial Narro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Significance</a:t>
            </a:r>
          </a:p>
          <a:p>
            <a:r>
              <a:rPr lang="en-US" sz="1400" dirty="0" smtClean="0">
                <a:ea typeface="ＭＳ Ｐゴシック" charset="0"/>
                <a:cs typeface="ＭＳ Ｐゴシック" charset="0"/>
              </a:rPr>
              <a:t>Highlights the importance of water-energy interactions in this carbon-rich environment.</a:t>
            </a:r>
          </a:p>
          <a:p>
            <a:r>
              <a:rPr lang="en-US" sz="1400" dirty="0" smtClean="0">
                <a:ea typeface="ＭＳ Ｐゴシック" charset="0"/>
                <a:cs typeface="ＭＳ Ｐゴシック" charset="0"/>
              </a:rPr>
              <a:t>Lays the foundation for future predictions of carbon cycle feedbacks in the warmed bog experiment. 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endParaRPr lang="en-US" sz="1400" dirty="0">
              <a:cs typeface="Arial Narrow"/>
            </a:endParaRPr>
          </a:p>
          <a:p>
            <a:endParaRPr lang="en-US" sz="1400" dirty="0" smtClean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309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SI overview I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Theme">
  <a:themeElements>
    <a:clrScheme name="ORNL 0811">
      <a:dk1>
        <a:sysClr val="windowText" lastClr="000000"/>
      </a:dk1>
      <a:lt1>
        <a:sysClr val="window" lastClr="FFFFFF"/>
      </a:lt1>
      <a:dk2>
        <a:srgbClr val="00673E"/>
      </a:dk2>
      <a:lt2>
        <a:srgbClr val="FFFFFF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73E"/>
      </a:hlink>
      <a:folHlink>
        <a:srgbClr val="00673E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EE19835D0B448B78CFA423132DC30" ma:contentTypeVersion="1" ma:contentTypeDescription="Create a new document." ma:contentTypeScope="" ma:versionID="04255ccf7467ebe7d29003e8ef49c99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E6C7D-F077-4477-B546-2B409AF09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D1CEC5-2153-4B28-A244-139765CED804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EB7DE4-7C06-4F63-81A4-38299F74C9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CCSI overview II</Template>
  <TotalTime>2233</TotalTime>
  <Words>162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CCSI overview II</vt:lpstr>
      <vt:lpstr>2_Default Theme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Science Institute at Oak Ridge National Laboratory</dc:title>
  <dc:creator>Sanseverino, John</dc:creator>
  <cp:lastModifiedBy>Thornton, Peter E.</cp:lastModifiedBy>
  <cp:revision>71</cp:revision>
  <cp:lastPrinted>2013-03-26T19:50:40Z</cp:lastPrinted>
  <dcterms:created xsi:type="dcterms:W3CDTF">2013-01-14T18:17:02Z</dcterms:created>
  <dcterms:modified xsi:type="dcterms:W3CDTF">2015-11-12T16:46:30Z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0x0101007C1EE19835D0B448B78CFA423132DC30</vt:lpwstr>
  </property>
</Properties>
</file>