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40A82-BD9D-4015-8646-EF9CCFB9549F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979D9-CD85-4BCD-A1E2-CC7F70157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766" indent="-2810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4255" indent="-2248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3957" indent="-2248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3659" indent="-2248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3361" indent="-2248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3062" indent="-2248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2764" indent="-2248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2466" indent="-2248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1EBFB4-FE60-42CA-AD53-45C8201EBD23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0584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C9D85C7-6BF8-4C95-8E79-D33C314DEB93}" type="datetimeFigureOut">
              <a:rPr lang="en-US" altLang="en-US"/>
              <a:pPr/>
              <a:t>3/11/2014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D6ED9D0-D29F-45EC-9B58-4AB1A9B054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6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352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Examine </a:t>
            </a:r>
            <a:r>
              <a:rPr lang="en-US" altLang="en-US" sz="1600" dirty="0"/>
              <a:t>the uncertainties in model simulated response in the African Monsoon system and Sahel precipitation </a:t>
            </a:r>
            <a:r>
              <a:rPr lang="en-US" altLang="en-US" sz="1600" dirty="0" smtClean="0"/>
              <a:t>to </a:t>
            </a:r>
            <a:r>
              <a:rPr lang="en-US" altLang="en-US" sz="1600" dirty="0"/>
              <a:t>Land Use/Land Cover (LULC) change and the relationship of the response to model </a:t>
            </a:r>
            <a:r>
              <a:rPr lang="en-US" altLang="en-US" sz="1600" dirty="0" smtClean="0"/>
              <a:t>climatology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Run a </a:t>
            </a:r>
            <a:r>
              <a:rPr lang="en-US" altLang="en-US" sz="1600" dirty="0"/>
              <a:t>set of 16 regional model simulations with different combinations of land surface and cumulus parameterization schemes </a:t>
            </a:r>
            <a:r>
              <a:rPr lang="en-US" altLang="en-US" sz="1600" dirty="0" smtClean="0"/>
              <a:t>with </a:t>
            </a:r>
            <a:r>
              <a:rPr lang="en-US" altLang="en-US" sz="1600" dirty="0"/>
              <a:t>control and degraded land surface </a:t>
            </a:r>
            <a:r>
              <a:rPr lang="en-US" altLang="en-US" sz="1600" dirty="0" smtClean="0"/>
              <a:t>conditions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Compare simulated </a:t>
            </a:r>
            <a:r>
              <a:rPr lang="en-US" altLang="en-US" sz="1600" dirty="0"/>
              <a:t>precipitation and surface flux variables </a:t>
            </a:r>
            <a:r>
              <a:rPr lang="en-US" altLang="en-US" sz="1600" dirty="0" smtClean="0"/>
              <a:t>with </a:t>
            </a:r>
            <a:r>
              <a:rPr lang="en-US" altLang="en-US" sz="1600" dirty="0"/>
              <a:t>observations and </a:t>
            </a:r>
            <a:r>
              <a:rPr lang="en-US" altLang="en-US" sz="1600" dirty="0" smtClean="0"/>
              <a:t>analyze their  </a:t>
            </a:r>
            <a:r>
              <a:rPr lang="en-US" altLang="en-US" sz="1600" dirty="0"/>
              <a:t>relationship with the response to the LULC </a:t>
            </a:r>
            <a:r>
              <a:rPr lang="en-US" altLang="en-US" sz="1600" dirty="0" smtClean="0"/>
              <a:t>change</a:t>
            </a:r>
            <a:endParaRPr lang="en-US" alt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915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latin typeface="+mn-lt"/>
                <a:cs typeface="Arial" pitchFamily="34" charset="0"/>
              </a:rPr>
              <a:t>Estimating the Impact of </a:t>
            </a:r>
            <a:r>
              <a:rPr lang="en-US" sz="3000" b="1" dirty="0" smtClean="0">
                <a:latin typeface="+mn-lt"/>
                <a:cs typeface="Arial" pitchFamily="34" charset="0"/>
              </a:rPr>
              <a:t>Land-Use </a:t>
            </a:r>
            <a:r>
              <a:rPr lang="en-US" sz="3000" b="1" dirty="0">
                <a:latin typeface="+mn-lt"/>
                <a:cs typeface="Arial" pitchFamily="34" charset="0"/>
              </a:rPr>
              <a:t>Change on African Monsoon Precipitation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0" y="5867400"/>
            <a:ext cx="49530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000" dirty="0" err="1"/>
              <a:t>Hagos</a:t>
            </a:r>
            <a:r>
              <a:rPr lang="en-US" sz="1000" dirty="0"/>
              <a:t> S, R Leung, M Huang, J Yoon, N </a:t>
            </a:r>
            <a:r>
              <a:rPr lang="en-US" sz="1000" dirty="0" err="1"/>
              <a:t>Neupane</a:t>
            </a:r>
            <a:r>
              <a:rPr lang="en-US" sz="1000" dirty="0"/>
              <a:t>, Y </a:t>
            </a:r>
            <a:r>
              <a:rPr lang="en-US" sz="1000" dirty="0" err="1"/>
              <a:t>Xue</a:t>
            </a:r>
            <a:r>
              <a:rPr lang="en-US" sz="1000" dirty="0"/>
              <a:t>, A Boone, and F </a:t>
            </a:r>
            <a:r>
              <a:rPr lang="en-US" sz="1000" dirty="0" err="1"/>
              <a:t>DeSales</a:t>
            </a:r>
            <a:r>
              <a:rPr lang="en-US" sz="1000" dirty="0"/>
              <a:t>. 2014. “Assessment of Uncertainties in the Response of the African Monsoon Precipitation to Land Use Change in Regional Model Simulations.” </a:t>
            </a:r>
            <a:r>
              <a:rPr lang="en-US" sz="1000" i="1" dirty="0"/>
              <a:t>Climate Dynamics</a:t>
            </a:r>
            <a:r>
              <a:rPr lang="en-US" sz="1000" dirty="0"/>
              <a:t>, in </a:t>
            </a:r>
            <a:r>
              <a:rPr lang="en-US" sz="1000" dirty="0" smtClean="0"/>
              <a:t>press March 2014. </a:t>
            </a:r>
            <a:br>
              <a:rPr lang="en-US" sz="1000" dirty="0" smtClean="0"/>
            </a:br>
            <a:r>
              <a:rPr lang="en-US" sz="1000" dirty="0" smtClean="0"/>
              <a:t>DOI: 10.1007/s00382-014-2092-x</a:t>
            </a:r>
            <a:endParaRPr lang="en-US" altLang="en-US" sz="100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91400" y="1219200"/>
            <a:ext cx="162718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charset="0"/>
              </a:rPr>
              <a:t>The  mean summer precipitation change (mm/day) in response to prescribed, observed LULC change vs the control climatological values. The dashed lines represent those from observations.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3733800"/>
            <a:ext cx="5638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Too dry or too wet model </a:t>
            </a:r>
            <a:r>
              <a:rPr lang="en-US" altLang="en-US" sz="1600" dirty="0"/>
              <a:t>simulations </a:t>
            </a:r>
            <a:r>
              <a:rPr lang="en-US" altLang="en-US" sz="1600" dirty="0" smtClean="0"/>
              <a:t>are </a:t>
            </a:r>
            <a:r>
              <a:rPr lang="en-US" altLang="en-US" sz="1600" dirty="0"/>
              <a:t>less sensitive </a:t>
            </a:r>
            <a:r>
              <a:rPr lang="en-US" altLang="en-US" sz="1600" dirty="0" smtClean="0"/>
              <a:t>to land </a:t>
            </a:r>
            <a:r>
              <a:rPr lang="en-US" altLang="en-US" sz="1600" dirty="0"/>
              <a:t>use land cover change because of moisture and energy limits </a:t>
            </a:r>
            <a:r>
              <a:rPr lang="en-US" altLang="en-US" sz="1600" dirty="0" smtClean="0"/>
              <a:t>respectively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Observed LULC </a:t>
            </a:r>
            <a:r>
              <a:rPr lang="en-US" altLang="en-US" sz="1600" dirty="0"/>
              <a:t>change </a:t>
            </a:r>
            <a:r>
              <a:rPr lang="en-US" altLang="en-US" sz="1600" dirty="0" smtClean="0"/>
              <a:t>over </a:t>
            </a:r>
            <a:r>
              <a:rPr lang="en-US" altLang="en-US" sz="1600" dirty="0"/>
              <a:t>the last 60 years </a:t>
            </a:r>
            <a:r>
              <a:rPr lang="en-US" altLang="en-US" sz="1600" dirty="0" smtClean="0"/>
              <a:t>reduces </a:t>
            </a:r>
            <a:r>
              <a:rPr lang="en-US" altLang="en-US" sz="1600" dirty="0"/>
              <a:t>the model precipitation by about 10%, </a:t>
            </a:r>
            <a:r>
              <a:rPr lang="en-US" altLang="en-US" sz="1600" dirty="0" smtClean="0"/>
              <a:t>in simulations </a:t>
            </a:r>
            <a:r>
              <a:rPr lang="en-US" altLang="en-US" sz="1600" dirty="0"/>
              <a:t>that realistically reproduce the </a:t>
            </a:r>
            <a:r>
              <a:rPr lang="en-US" altLang="en-US" sz="1600" dirty="0" smtClean="0"/>
              <a:t>climatology.</a:t>
            </a:r>
            <a:endParaRPr lang="en-US" altLang="en-US" sz="1600" dirty="0"/>
          </a:p>
        </p:txBody>
      </p:sp>
      <p:pic>
        <p:nvPicPr>
          <p:cNvPr id="308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2"/>
          <a:stretch>
            <a:fillRect/>
          </a:stretch>
        </p:blipFill>
        <p:spPr bwMode="auto">
          <a:xfrm>
            <a:off x="3962400" y="1173163"/>
            <a:ext cx="3429000" cy="2560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038600" y="685800"/>
            <a:ext cx="487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rgbClr val="0000FF"/>
                </a:solidFill>
                <a:latin typeface="Arial" charset="0"/>
              </a:rPr>
              <a:t>Models that are too dry (far left) or too wet (far right) are less sensitive to land use land cover change </a:t>
            </a:r>
            <a:endParaRPr lang="en-US" altLang="en-US" sz="14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1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252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Hagos-Slide-Uncertainties Response-March2014</dc:title>
  <dc:creator>JOvink</dc:creator>
  <dc:description/>
  <cp:lastModifiedBy>test</cp:lastModifiedBy>
  <cp:revision>17</cp:revision>
  <cp:lastPrinted>2011-05-11T17:30:12Z</cp:lastPrinted>
  <dcterms:created xsi:type="dcterms:W3CDTF">2012-10-05T18:57:41Z</dcterms:created>
  <dcterms:modified xsi:type="dcterms:W3CDTF">2014-03-11T19:45:29Z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>, </vt:lpwstr>
  </property>
  <property fmtid="{D5CDD505-2E9C-101B-9397-08002B2CF9AE}" pid="6" name="ContentTypeId">
    <vt:lpwstr>0x010100A22E315B1F3C42B49A0E90D2F9AB5AB100771696FA5A06D744BBBD3E3B24BA9988</vt:lpwstr>
  </property>
  <property fmtid="{D5CDD505-2E9C-101B-9397-08002B2CF9AE}" pid="7" name="ContentType">
    <vt:lpwstr>Slide</vt:lpwstr>
  </property>
  <property fmtid="{D5CDD505-2E9C-101B-9397-08002B2CF9AE}" pid="8" name="Presentation">
    <vt:lpwstr>Hagos-Slide-Uncertainties Response-March2014</vt:lpwstr>
  </property>
  <property fmtid="{D5CDD505-2E9C-101B-9397-08002B2CF9AE}" pid="9" name="SlideDescription">
    <vt:lpwstr/>
  </property>
</Properties>
</file>