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60E29-1863-407F-9634-35F8FB25218E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803E8-FBD0-44FF-B9CB-0266391B7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4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96" indent="-28572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18" indent="-22858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84" indent="-22858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52" indent="-22858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418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85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52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919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/>
              <a:t>http://www.pnnl.gov/science/highlights/highlights.asp?division=749</a:t>
            </a:r>
            <a:endParaRPr 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9653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3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0054" y="627965"/>
            <a:ext cx="3338946" cy="4882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Evaluate the relative influence of land degradation and sea surface temperature variability on decadal changes in Sahel rainfall</a:t>
            </a:r>
            <a:endParaRPr lang="en-US" sz="1600" dirty="0"/>
          </a:p>
          <a:p>
            <a:pPr marL="231775" indent="-231775" algn="ctr">
              <a:spcBef>
                <a:spcPts val="12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An </a:t>
            </a:r>
            <a:r>
              <a:rPr lang="en-US" sz="1600" dirty="0"/>
              <a:t>international multi-model study </a:t>
            </a:r>
            <a:r>
              <a:rPr lang="en-US" sz="1600" dirty="0" smtClean="0"/>
              <a:t>is organized to improve  understanding </a:t>
            </a:r>
            <a:r>
              <a:rPr lang="en-US" sz="1600" dirty="0"/>
              <a:t>of </a:t>
            </a:r>
            <a:r>
              <a:rPr lang="en-US" sz="1600" dirty="0" smtClean="0"/>
              <a:t>the African-Sahel climate </a:t>
            </a:r>
            <a:r>
              <a:rPr lang="en-US" sz="1600" dirty="0"/>
              <a:t>of </a:t>
            </a:r>
            <a:r>
              <a:rPr lang="en-US" sz="1600" dirty="0" smtClean="0"/>
              <a:t>at seasonal-to-decadal scales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Use sensitivity experiments to prescribe land-use/land cover change (LULCC) </a:t>
            </a:r>
            <a:r>
              <a:rPr lang="en-US" sz="1600" dirty="0"/>
              <a:t>based on the population growth and expansion of agriculture over the second half of the 20th </a:t>
            </a:r>
            <a:r>
              <a:rPr lang="en-US" sz="1600" dirty="0" smtClean="0"/>
              <a:t>century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5647"/>
            <a:ext cx="906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smtClean="0"/>
              <a:t>Land Degradation Likely </a:t>
            </a:r>
            <a:r>
              <a:rPr lang="en-US" sz="3200" b="1" dirty="0"/>
              <a:t>Worsened Sahel Droughts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41018" y="5510480"/>
            <a:ext cx="8902535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 err="1" smtClean="0">
                <a:latin typeface="Arial" pitchFamily="34" charset="0"/>
              </a:rPr>
              <a:t>Xue</a:t>
            </a:r>
            <a:r>
              <a:rPr lang="en-US" sz="1000" dirty="0" smtClean="0">
                <a:latin typeface="Arial" pitchFamily="34" charset="0"/>
              </a:rPr>
              <a:t> Y, F </a:t>
            </a:r>
            <a:r>
              <a:rPr lang="en-US" sz="1000" dirty="0">
                <a:latin typeface="Arial" pitchFamily="34" charset="0"/>
              </a:rPr>
              <a:t>De Sales, </a:t>
            </a:r>
            <a:r>
              <a:rPr lang="en-US" sz="1000" dirty="0" smtClean="0">
                <a:latin typeface="Arial" pitchFamily="34" charset="0"/>
              </a:rPr>
              <a:t>W </a:t>
            </a:r>
            <a:r>
              <a:rPr lang="en-US" sz="1000" dirty="0">
                <a:latin typeface="Arial" pitchFamily="34" charset="0"/>
              </a:rPr>
              <a:t>K-M Lau, </a:t>
            </a:r>
            <a:r>
              <a:rPr lang="en-US" sz="1000" dirty="0" smtClean="0">
                <a:latin typeface="Arial" pitchFamily="34" charset="0"/>
              </a:rPr>
              <a:t>A </a:t>
            </a:r>
            <a:r>
              <a:rPr lang="en-US" sz="1000" dirty="0">
                <a:latin typeface="Arial" pitchFamily="34" charset="0"/>
              </a:rPr>
              <a:t>Boone, </a:t>
            </a:r>
            <a:r>
              <a:rPr lang="en-US" sz="1000" dirty="0" smtClean="0">
                <a:latin typeface="Arial" pitchFamily="34" charset="0"/>
              </a:rPr>
              <a:t>K </a:t>
            </a:r>
            <a:r>
              <a:rPr lang="en-US" sz="1000" dirty="0">
                <a:latin typeface="Arial" pitchFamily="34" charset="0"/>
              </a:rPr>
              <a:t>Kim, </a:t>
            </a:r>
            <a:r>
              <a:rPr lang="en-US" sz="1000" dirty="0" smtClean="0">
                <a:latin typeface="Arial" pitchFamily="34" charset="0"/>
              </a:rPr>
              <a:t>G </a:t>
            </a:r>
            <a:r>
              <a:rPr lang="en-US" sz="1000" dirty="0">
                <a:latin typeface="Arial" pitchFamily="34" charset="0"/>
              </a:rPr>
              <a:t>Wang, </a:t>
            </a:r>
            <a:r>
              <a:rPr lang="en-US" sz="1000" dirty="0" smtClean="0">
                <a:latin typeface="Arial" pitchFamily="34" charset="0"/>
              </a:rPr>
              <a:t>F </a:t>
            </a:r>
            <a:r>
              <a:rPr lang="en-US" sz="1000" dirty="0" err="1">
                <a:latin typeface="Arial" pitchFamily="34" charset="0"/>
              </a:rPr>
              <a:t>Kucharsk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K </a:t>
            </a:r>
            <a:r>
              <a:rPr lang="en-US" sz="1000" dirty="0" err="1">
                <a:latin typeface="Arial" pitchFamily="34" charset="0"/>
              </a:rPr>
              <a:t>Schiro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M </a:t>
            </a:r>
            <a:r>
              <a:rPr lang="en-US" sz="1000" dirty="0" err="1">
                <a:latin typeface="Arial" pitchFamily="34" charset="0"/>
              </a:rPr>
              <a:t>Hosaka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S </a:t>
            </a:r>
            <a:r>
              <a:rPr lang="en-US" sz="1000" dirty="0">
                <a:latin typeface="Arial" pitchFamily="34" charset="0"/>
              </a:rPr>
              <a:t>Li, </a:t>
            </a:r>
            <a:r>
              <a:rPr lang="en-US" sz="1000" dirty="0" smtClean="0">
                <a:latin typeface="Arial" pitchFamily="34" charset="0"/>
              </a:rPr>
              <a:t>LM</a:t>
            </a:r>
            <a:r>
              <a:rPr lang="en-US" sz="1000" dirty="0">
                <a:latin typeface="Arial" pitchFamily="34" charset="0"/>
              </a:rPr>
              <a:t>. Druyan, </a:t>
            </a:r>
            <a:r>
              <a:rPr lang="en-US" sz="1000" dirty="0" smtClean="0">
                <a:latin typeface="Arial" pitchFamily="34" charset="0"/>
              </a:rPr>
              <a:t>D </a:t>
            </a:r>
            <a:r>
              <a:rPr lang="en-US" sz="1000" dirty="0">
                <a:latin typeface="Arial" pitchFamily="34" charset="0"/>
              </a:rPr>
              <a:t>Rowell, </a:t>
            </a:r>
            <a:r>
              <a:rPr lang="en-US" sz="1000" dirty="0" smtClean="0">
                <a:latin typeface="Arial" pitchFamily="34" charset="0"/>
              </a:rPr>
              <a:t>IS </a:t>
            </a:r>
            <a:r>
              <a:rPr lang="en-US" sz="1000" dirty="0" err="1">
                <a:latin typeface="Arial" pitchFamily="34" charset="0"/>
              </a:rPr>
              <a:t>Sanda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W </a:t>
            </a:r>
            <a:r>
              <a:rPr lang="en-US" sz="1000" dirty="0" err="1">
                <a:latin typeface="Arial" pitchFamily="34" charset="0"/>
              </a:rPr>
              <a:t>Thiaw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CR </a:t>
            </a:r>
            <a:r>
              <a:rPr lang="en-US" sz="1000" dirty="0" err="1">
                <a:latin typeface="Arial" pitchFamily="34" charset="0"/>
              </a:rPr>
              <a:t>Mechoso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N </a:t>
            </a:r>
            <a:r>
              <a:rPr lang="en-US" sz="1000" dirty="0">
                <a:latin typeface="Arial" pitchFamily="34" charset="0"/>
              </a:rPr>
              <a:t>Zeng, </a:t>
            </a:r>
            <a:r>
              <a:rPr lang="en-US" sz="1000" dirty="0" smtClean="0">
                <a:latin typeface="Arial" pitchFamily="34" charset="0"/>
              </a:rPr>
              <a:t>R </a:t>
            </a:r>
            <a:r>
              <a:rPr lang="en-US" sz="1000" dirty="0">
                <a:latin typeface="Arial" pitchFamily="34" charset="0"/>
              </a:rPr>
              <a:t>Comer, Y-K Lim, </a:t>
            </a:r>
            <a:r>
              <a:rPr lang="en-US" sz="1000" dirty="0" smtClean="0">
                <a:latin typeface="Arial" pitchFamily="34" charset="0"/>
              </a:rPr>
              <a:t>S </a:t>
            </a:r>
            <a:r>
              <a:rPr lang="en-US" sz="1000" dirty="0" err="1">
                <a:latin typeface="Arial" pitchFamily="34" charset="0"/>
              </a:rPr>
              <a:t>Mahanama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G </a:t>
            </a:r>
            <a:r>
              <a:rPr lang="en-US" sz="1000" dirty="0">
                <a:latin typeface="Arial" pitchFamily="34" charset="0"/>
              </a:rPr>
              <a:t>Song, Yu Gu, </a:t>
            </a:r>
            <a:r>
              <a:rPr lang="en-US" sz="1000" dirty="0" smtClean="0">
                <a:latin typeface="Arial" pitchFamily="34" charset="0"/>
              </a:rPr>
              <a:t>M </a:t>
            </a:r>
            <a:r>
              <a:rPr lang="en-US" sz="1000" dirty="0">
                <a:latin typeface="Arial" pitchFamily="34" charset="0"/>
              </a:rPr>
              <a:t>Chin, </a:t>
            </a:r>
            <a:r>
              <a:rPr lang="en-US" sz="1000" dirty="0" smtClean="0">
                <a:latin typeface="Arial" pitchFamily="34" charset="0"/>
              </a:rPr>
              <a:t>P </a:t>
            </a:r>
            <a:r>
              <a:rPr lang="en-US" sz="1000" dirty="0" err="1">
                <a:latin typeface="Arial" pitchFamily="34" charset="0"/>
              </a:rPr>
              <a:t>Dirmeyer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b="1" dirty="0" smtClean="0">
                <a:latin typeface="Arial" pitchFamily="34" charset="0"/>
              </a:rPr>
              <a:t>SM </a:t>
            </a:r>
            <a:r>
              <a:rPr lang="en-US" sz="1000" b="1" dirty="0">
                <a:latin typeface="Arial" pitchFamily="34" charset="0"/>
              </a:rPr>
              <a:t>Hagos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E </a:t>
            </a:r>
            <a:r>
              <a:rPr lang="en-US" sz="1000" dirty="0" err="1">
                <a:latin typeface="Arial" pitchFamily="34" charset="0"/>
              </a:rPr>
              <a:t>Kalnay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A </a:t>
            </a:r>
            <a:r>
              <a:rPr lang="en-US" sz="1000" dirty="0" err="1">
                <a:latin typeface="Arial" pitchFamily="34" charset="0"/>
              </a:rPr>
              <a:t>Kito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RD </a:t>
            </a:r>
            <a:r>
              <a:rPr lang="en-US" sz="1000" dirty="0" err="1">
                <a:latin typeface="Arial" pitchFamily="34" charset="0"/>
              </a:rPr>
              <a:t>Koster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b="1" dirty="0" smtClean="0">
                <a:latin typeface="Arial" pitchFamily="34" charset="0"/>
              </a:rPr>
              <a:t>R </a:t>
            </a:r>
            <a:r>
              <a:rPr lang="en-US" sz="1000" b="1" dirty="0">
                <a:latin typeface="Arial" pitchFamily="34" charset="0"/>
              </a:rPr>
              <a:t>Leung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C </a:t>
            </a:r>
            <a:r>
              <a:rPr lang="en-US" sz="1000" dirty="0">
                <a:latin typeface="Arial" pitchFamily="34" charset="0"/>
              </a:rPr>
              <a:t>Lu, </a:t>
            </a:r>
            <a:r>
              <a:rPr lang="en-US" sz="1000" dirty="0" smtClean="0">
                <a:latin typeface="Arial" pitchFamily="34" charset="0"/>
              </a:rPr>
              <a:t>NM </a:t>
            </a:r>
            <a:r>
              <a:rPr lang="en-US" sz="1000" dirty="0" err="1">
                <a:latin typeface="Arial" pitchFamily="34" charset="0"/>
              </a:rPr>
              <a:t>Mahowald</a:t>
            </a:r>
            <a:r>
              <a:rPr lang="en-US" sz="1000" dirty="0">
                <a:latin typeface="Arial" pitchFamily="34" charset="0"/>
              </a:rPr>
              <a:t>, S. Schubert, </a:t>
            </a:r>
            <a:r>
              <a:rPr lang="en-US" sz="1000" dirty="0" smtClean="0">
                <a:latin typeface="Arial" pitchFamily="34" charset="0"/>
              </a:rPr>
              <a:t>Z Zhang. 2016. “West </a:t>
            </a:r>
            <a:r>
              <a:rPr lang="en-US" sz="1000" dirty="0">
                <a:latin typeface="Arial" pitchFamily="34" charset="0"/>
              </a:rPr>
              <a:t>African </a:t>
            </a:r>
            <a:r>
              <a:rPr lang="en-US" sz="1000" dirty="0" smtClean="0">
                <a:latin typeface="Arial" pitchFamily="34" charset="0"/>
              </a:rPr>
              <a:t>Monsoon Decadal Variability and Surface-related Forcings: </a:t>
            </a:r>
            <a:r>
              <a:rPr lang="en-US" sz="1000" dirty="0">
                <a:latin typeface="Arial" pitchFamily="34" charset="0"/>
              </a:rPr>
              <a:t>Second West African Monsoon Modeling and Evaluation Project Experiment (WAMME II</a:t>
            </a:r>
            <a:r>
              <a:rPr lang="en-US" sz="1000" dirty="0" smtClean="0">
                <a:latin typeface="Arial" pitchFamily="34" charset="0"/>
              </a:rPr>
              <a:t>).” </a:t>
            </a:r>
            <a:r>
              <a:rPr lang="en-US" sz="1000" i="1" dirty="0" smtClean="0">
                <a:latin typeface="Arial" pitchFamily="34" charset="0"/>
              </a:rPr>
              <a:t>Climate Dynamics.</a:t>
            </a:r>
            <a:r>
              <a:rPr lang="en-US" sz="1000" dirty="0" smtClean="0">
                <a:latin typeface="Arial" pitchFamily="34" charset="0"/>
              </a:rPr>
              <a:t>  </a:t>
            </a:r>
            <a:r>
              <a:rPr lang="en-US" sz="1000" dirty="0" smtClean="0">
                <a:latin typeface="Arial" pitchFamily="34" charset="0"/>
              </a:rPr>
              <a:t>DOI:10.1007/s00382-016-3224-2</a:t>
            </a:r>
            <a:endParaRPr lang="en-US" sz="1000" dirty="0">
              <a:latin typeface="Arial" pitchFamily="34" charset="0"/>
            </a:endParaRPr>
          </a:p>
          <a:p>
            <a:pPr eaLnBrk="1" hangingPunct="1"/>
            <a:endParaRPr lang="en-US" sz="1000" dirty="0">
              <a:latin typeface="Arial" pitchFamily="34" charset="0"/>
            </a:endParaRPr>
          </a:p>
          <a:p>
            <a:pPr eaLnBrk="1" hangingPunct="1"/>
            <a:r>
              <a:rPr lang="en-US" sz="1000" dirty="0" smtClean="0">
                <a:latin typeface="Arial" pitchFamily="34" charset="0"/>
              </a:rPr>
              <a:t>Boone A, Y </a:t>
            </a:r>
            <a:r>
              <a:rPr lang="en-US" sz="1000" dirty="0">
                <a:latin typeface="Arial" pitchFamily="34" charset="0"/>
              </a:rPr>
              <a:t>Xue, </a:t>
            </a:r>
            <a:r>
              <a:rPr lang="en-US" sz="1000" dirty="0" smtClean="0">
                <a:latin typeface="Arial" pitchFamily="34" charset="0"/>
              </a:rPr>
              <a:t>F </a:t>
            </a:r>
            <a:r>
              <a:rPr lang="en-US" sz="1000" dirty="0">
                <a:latin typeface="Arial" pitchFamily="34" charset="0"/>
              </a:rPr>
              <a:t>De Sales, </a:t>
            </a:r>
            <a:r>
              <a:rPr lang="en-US" sz="1000" dirty="0" smtClean="0">
                <a:latin typeface="Arial" pitchFamily="34" charset="0"/>
              </a:rPr>
              <a:t>R </a:t>
            </a:r>
            <a:r>
              <a:rPr lang="en-US" sz="1000" dirty="0">
                <a:latin typeface="Arial" pitchFamily="34" charset="0"/>
              </a:rPr>
              <a:t>Comer, </a:t>
            </a:r>
            <a:r>
              <a:rPr lang="en-US" sz="1000" dirty="0" smtClean="0">
                <a:latin typeface="Arial" pitchFamily="34" charset="0"/>
              </a:rPr>
              <a:t>S </a:t>
            </a:r>
            <a:r>
              <a:rPr lang="en-US" sz="1000" dirty="0">
                <a:latin typeface="Arial" pitchFamily="34" charset="0"/>
              </a:rPr>
              <a:t>Hagos, </a:t>
            </a:r>
            <a:r>
              <a:rPr lang="en-US" sz="1000" dirty="0" smtClean="0">
                <a:latin typeface="Arial" pitchFamily="34" charset="0"/>
              </a:rPr>
              <a:t>S </a:t>
            </a:r>
            <a:r>
              <a:rPr lang="en-US" sz="1000" dirty="0" err="1">
                <a:latin typeface="Arial" pitchFamily="34" charset="0"/>
              </a:rPr>
              <a:t>Mahanama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K </a:t>
            </a:r>
            <a:r>
              <a:rPr lang="en-US" sz="1000" dirty="0" err="1">
                <a:latin typeface="Arial" pitchFamily="34" charset="0"/>
              </a:rPr>
              <a:t>Schiro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</a:rPr>
              <a:t>G </a:t>
            </a:r>
            <a:r>
              <a:rPr lang="en-US" sz="1000" dirty="0">
                <a:latin typeface="Arial" pitchFamily="34" charset="0"/>
              </a:rPr>
              <a:t>Song, </a:t>
            </a:r>
            <a:r>
              <a:rPr lang="en-US" sz="1000" dirty="0" smtClean="0">
                <a:latin typeface="Arial" pitchFamily="34" charset="0"/>
              </a:rPr>
              <a:t>G </a:t>
            </a:r>
            <a:r>
              <a:rPr lang="en-US" sz="1000" dirty="0">
                <a:latin typeface="Arial" pitchFamily="34" charset="0"/>
              </a:rPr>
              <a:t>Wang and </a:t>
            </a:r>
            <a:r>
              <a:rPr lang="en-US" sz="1000" dirty="0" smtClean="0">
                <a:latin typeface="Arial" pitchFamily="34" charset="0"/>
              </a:rPr>
              <a:t>CR </a:t>
            </a:r>
            <a:r>
              <a:rPr lang="en-US" sz="1000" dirty="0" err="1" smtClean="0">
                <a:latin typeface="Arial" pitchFamily="34" charset="0"/>
              </a:rPr>
              <a:t>Mechoso</a:t>
            </a:r>
            <a:r>
              <a:rPr lang="en-US" sz="1000" dirty="0" smtClean="0">
                <a:latin typeface="Arial" pitchFamily="34" charset="0"/>
              </a:rPr>
              <a:t>. 2016. “The Regional Impact of </a:t>
            </a:r>
            <a:r>
              <a:rPr lang="en-US" sz="1000" dirty="0">
                <a:latin typeface="Arial" pitchFamily="34" charset="0"/>
              </a:rPr>
              <a:t>Land-Use Land-cover Change (LULCC) over West Africa from an </a:t>
            </a:r>
            <a:r>
              <a:rPr lang="en-US" sz="1000" dirty="0" smtClean="0">
                <a:latin typeface="Arial" pitchFamily="34" charset="0"/>
              </a:rPr>
              <a:t>Ensemble of Global Climate Models under </a:t>
            </a:r>
            <a:r>
              <a:rPr lang="en-US" sz="1000" dirty="0">
                <a:latin typeface="Arial" pitchFamily="34" charset="0"/>
              </a:rPr>
              <a:t>the </a:t>
            </a:r>
            <a:r>
              <a:rPr lang="en-US" sz="1000" dirty="0" smtClean="0">
                <a:latin typeface="Arial" pitchFamily="34" charset="0"/>
              </a:rPr>
              <a:t>Auspices </a:t>
            </a:r>
            <a:r>
              <a:rPr lang="en-US" sz="1000" dirty="0">
                <a:latin typeface="Arial" pitchFamily="34" charset="0"/>
              </a:rPr>
              <a:t>of the WAMME2 </a:t>
            </a:r>
            <a:r>
              <a:rPr lang="en-US" sz="1000" dirty="0" smtClean="0">
                <a:latin typeface="Arial" pitchFamily="34" charset="0"/>
              </a:rPr>
              <a:t>Project.” </a:t>
            </a:r>
            <a:r>
              <a:rPr lang="en-US" sz="1000" i="1" dirty="0" smtClean="0">
                <a:latin typeface="Arial" pitchFamily="34" charset="0"/>
              </a:rPr>
              <a:t>Climate Dynamics. </a:t>
            </a:r>
            <a:r>
              <a:rPr lang="en-US" sz="1000" dirty="0" smtClean="0">
                <a:latin typeface="Arial" pitchFamily="34" charset="0"/>
              </a:rPr>
              <a:t>DOI: 10.1007/s00382-016-3252-y</a:t>
            </a:r>
            <a:endParaRPr lang="en-US" sz="1000" dirty="0">
              <a:latin typeface="Arial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661565" y="1143000"/>
            <a:ext cx="248243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TOP: Estimate of the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fractional change in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the combined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crop and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pasture area over the second half of the 20</a:t>
            </a:r>
            <a:r>
              <a:rPr lang="en-US" sz="1200" b="1" baseline="30000" dirty="0" smtClean="0">
                <a:solidFill>
                  <a:srgbClr val="0000FF"/>
                </a:solidFill>
                <a:latin typeface="Arial" pitchFamily="34" charset="0"/>
              </a:rPr>
              <a:t>th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 century. The change within the purple box is applied to all the LULCC model simulations.  </a:t>
            </a:r>
          </a:p>
          <a:p>
            <a:pPr eaLnBrk="1" hangingPunct="1"/>
            <a:endParaRPr lang="en-US" sz="1200" b="1" dirty="0" smtClean="0">
              <a:solidFill>
                <a:srgbClr val="0000FF"/>
              </a:solidFill>
              <a:latin typeface="Arial" pitchFamily="34" charset="0"/>
            </a:endParaRPr>
          </a:p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BOTTOM: The multi-model mean JJAS precipitation response to LULCC (mmday</a:t>
            </a:r>
            <a:r>
              <a:rPr lang="en-US" sz="1200" b="1" baseline="30000" dirty="0" smtClean="0">
                <a:solidFill>
                  <a:srgbClr val="0000FF"/>
                </a:solidFill>
                <a:latin typeface="Arial" pitchFamily="34" charset="0"/>
              </a:rPr>
              <a:t>-1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 )</a:t>
            </a:r>
            <a:endParaRPr 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355349" y="4038600"/>
            <a:ext cx="5785509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LULCC </a:t>
            </a:r>
            <a:r>
              <a:rPr lang="en-US" sz="1600" dirty="0"/>
              <a:t>likely exacerbated the </a:t>
            </a:r>
            <a:r>
              <a:rPr lang="en-US" sz="1600" dirty="0" smtClean="0"/>
              <a:t>20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 Sahel droughts</a:t>
            </a:r>
            <a:r>
              <a:rPr lang="en-US" sz="1600" dirty="0"/>
              <a:t>. According to the multi-model assessment, the observed land-use land cover change could cause between 4% and 25% reduction in climatological precipitation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6" t="5497" r="5619" b="6523"/>
          <a:stretch/>
        </p:blipFill>
        <p:spPr bwMode="auto">
          <a:xfrm>
            <a:off x="3429000" y="609600"/>
            <a:ext cx="3121729" cy="188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"/>
          <a:stretch/>
        </p:blipFill>
        <p:spPr bwMode="auto">
          <a:xfrm>
            <a:off x="3352800" y="2438400"/>
            <a:ext cx="2875311" cy="167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11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MMEII_DOE-Sample-Slide-Highlight_V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Hagos-Leung-WestAfricaMonsoonModeling-CliDynam-Sept2016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2A4C48E6-FAEF-454E-8FA9-D7B5237F462D}"/>
</file>

<file path=customXml/itemProps2.xml><?xml version="1.0" encoding="utf-8"?>
<ds:datastoreItem xmlns:ds="http://schemas.openxmlformats.org/officeDocument/2006/customXml" ds:itemID="{980B6085-377C-4BEA-BA37-CC0CC983B030}"/>
</file>

<file path=docProps/app.xml><?xml version="1.0" encoding="utf-8"?>
<Properties xmlns="http://schemas.openxmlformats.org/officeDocument/2006/extended-properties" xmlns:vt="http://schemas.openxmlformats.org/officeDocument/2006/docPropsVTypes">
  <Template>WAMMEII_DOE-Sample-Slide-Highlight_V02</Template>
  <TotalTime>9</TotalTime>
  <Words>358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WAMMEII_DOE-Sample-Slide-Highlight_V02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Hagos-Leung-WestAfricaMonsoonModeling-CliDynam-Sept2016</dc:title>
  <dc:creator>JOvink</dc:creator>
  <dc:description/>
  <cp:lastModifiedBy>JOvink</cp:lastModifiedBy>
  <cp:revision>4</cp:revision>
  <cp:lastPrinted>2011-05-11T17:30:12Z</cp:lastPrinted>
  <dcterms:created xsi:type="dcterms:W3CDTF">2016-09-20T17:33:37Z</dcterms:created>
  <dcterms:modified xsi:type="dcterms:W3CDTF">2016-09-23T00:53:34Z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Hagos-Leung-WestAfricaMonsoonModeling-CliDynam-Sept2016</vt:lpwstr>
  </property>
  <property fmtid="{D5CDD505-2E9C-101B-9397-08002B2CF9AE}" pid="8" name="SlideDescription">
    <vt:lpwstr/>
  </property>
</Properties>
</file>