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B9A71-2CDE-43AA-B036-74764C175A63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F65B8-AE2E-4555-BA3A-8132F61DD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7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734" indent="-2810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4206" indent="-22484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3887" indent="-22484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3570" indent="-22484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3253" indent="-22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2935" indent="-22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2617" indent="-22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2299" indent="-22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F9B6E2-8870-4CB0-9C44-B53C86C4DC10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27577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09447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16336C2-EA5C-4B24-9681-DF0B6E597C67}" type="datetimeFigureOut">
              <a:rPr lang="en-US" altLang="en-US"/>
              <a:pPr/>
              <a:t>2/10/2016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3176820-3524-4CAB-A509-D66CE4C6EB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85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47638" y="911225"/>
            <a:ext cx="3340100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Project </a:t>
            </a:r>
            <a:r>
              <a:rPr lang="en-US" altLang="en-US" sz="1600" dirty="0"/>
              <a:t>the </a:t>
            </a:r>
            <a:r>
              <a:rPr lang="en-US" altLang="en-US" sz="1600" dirty="0" smtClean="0"/>
              <a:t>future frequency </a:t>
            </a:r>
            <a:r>
              <a:rPr lang="en-US" altLang="en-US" sz="1600" dirty="0"/>
              <a:t>of atmospheric river (AR) and associated extreme precipitation </a:t>
            </a:r>
            <a:r>
              <a:rPr lang="en-US" altLang="en-US" sz="1600" dirty="0" smtClean="0"/>
              <a:t>by accounting for uncertainties related to model biases and internal variability. </a:t>
            </a:r>
            <a:endParaRPr lang="en-US" altLang="en-US" sz="16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Analyze </a:t>
            </a:r>
            <a:r>
              <a:rPr lang="en-US" altLang="en-US" sz="1600" dirty="0"/>
              <a:t>a </a:t>
            </a:r>
            <a:r>
              <a:rPr lang="en-US" altLang="en-US" sz="1600" dirty="0" smtClean="0"/>
              <a:t>29-member </a:t>
            </a:r>
            <a:r>
              <a:rPr lang="en-US" altLang="en-US" sz="1600" dirty="0"/>
              <a:t>ensemble of </a:t>
            </a:r>
            <a:r>
              <a:rPr lang="en-US" altLang="en-US" sz="1600" dirty="0" smtClean="0"/>
              <a:t>180-year-long, </a:t>
            </a:r>
            <a:r>
              <a:rPr lang="en-US" altLang="en-US" sz="1600" dirty="0"/>
              <a:t>historical and future simulations from the Community Earth System Model Large Ensemble project.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Account </a:t>
            </a:r>
            <a:r>
              <a:rPr lang="en-US" altLang="en-US" sz="1600" dirty="0"/>
              <a:t>for mode biases in sub-tropical jet position and extreme precipitation dependence on moisture supply.  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Compare </a:t>
            </a:r>
            <a:r>
              <a:rPr lang="en-US" altLang="en-US" sz="1600" dirty="0"/>
              <a:t>the response to climate change with effects of bias and spread due to natural variability. 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254678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+mn-lt"/>
                <a:cs typeface="Arial" pitchFamily="34" charset="0"/>
              </a:rPr>
              <a:t>More </a:t>
            </a:r>
            <a:r>
              <a:rPr lang="en-US" sz="2800" b="1" dirty="0" smtClean="0">
                <a:latin typeface="+mn-lt"/>
                <a:cs typeface="Arial" pitchFamily="34" charset="0"/>
              </a:rPr>
              <a:t>Rainy </a:t>
            </a:r>
            <a:r>
              <a:rPr lang="en-US" sz="2800" b="1" dirty="0">
                <a:latin typeface="+mn-lt"/>
                <a:cs typeface="Arial" pitchFamily="34" charset="0"/>
              </a:rPr>
              <a:t>W</a:t>
            </a:r>
            <a:r>
              <a:rPr lang="en-US" sz="2800" b="1" dirty="0" smtClean="0">
                <a:latin typeface="+mn-lt"/>
                <a:cs typeface="Arial" pitchFamily="34" charset="0"/>
              </a:rPr>
              <a:t>inters Ahead </a:t>
            </a:r>
            <a:r>
              <a:rPr lang="en-US" sz="2800" b="1" dirty="0">
                <a:latin typeface="+mn-lt"/>
                <a:cs typeface="Arial" pitchFamily="34" charset="0"/>
              </a:rPr>
              <a:t>for </a:t>
            </a:r>
            <a:r>
              <a:rPr lang="en-US" sz="2800" b="1" dirty="0" smtClean="0">
                <a:latin typeface="+mn-lt"/>
                <a:cs typeface="Arial" pitchFamily="34" charset="0"/>
              </a:rPr>
              <a:t>Western </a:t>
            </a:r>
            <a:r>
              <a:rPr lang="en-US" sz="2800" b="1" dirty="0">
                <a:latin typeface="+mn-lt"/>
                <a:cs typeface="Arial" pitchFamily="34" charset="0"/>
              </a:rPr>
              <a:t>North America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657600" y="5638800"/>
            <a:ext cx="5302846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100" dirty="0"/>
              <a:t>Hagos </a:t>
            </a:r>
            <a:r>
              <a:rPr lang="en-US" sz="1100" dirty="0" smtClean="0"/>
              <a:t>SM, </a:t>
            </a:r>
            <a:r>
              <a:rPr lang="en-US" sz="1100" dirty="0"/>
              <a:t>LR Leung, J Yoon, J Lu, and Y Gao. 2016 “A Projection of Changes in Landfalling Atmospheric River Frequency and Extreme Precipitation Over Western North America from the Large Ensemble CESM Simulations,” </a:t>
            </a:r>
            <a:r>
              <a:rPr lang="en-US" sz="1100" i="1" dirty="0"/>
              <a:t>Geophysical </a:t>
            </a:r>
            <a:r>
              <a:rPr lang="en-US" sz="1100" i="1"/>
              <a:t>Research </a:t>
            </a:r>
            <a:r>
              <a:rPr lang="en-US" sz="1100" i="1" smtClean="0"/>
              <a:t>Letters</a:t>
            </a:r>
            <a:r>
              <a:rPr lang="en-US" sz="1100" smtClean="0"/>
              <a:t> </a:t>
            </a:r>
            <a:r>
              <a:rPr lang="en-US" sz="1100" b="1" dirty="0" smtClean="0"/>
              <a:t>43</a:t>
            </a:r>
            <a:r>
              <a:rPr lang="en-US" sz="1100" dirty="0" smtClean="0"/>
              <a:t>. </a:t>
            </a:r>
            <a:r>
              <a:rPr lang="en-US" sz="1100" dirty="0"/>
              <a:t>DOI: 10.1002/2015GL067392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51717" y="990600"/>
            <a:ext cx="18161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charset="0"/>
              </a:rPr>
              <a:t>The annual number of atmospheric river related extreme precipitation days. The shading indicates +/- one standard deviation of the natural variability. The black and blue lines mark observations.  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276600" y="3657600"/>
            <a:ext cx="56388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/>
              <a:t>Under </a:t>
            </a:r>
            <a:r>
              <a:rPr lang="en-US" altLang="en-US" sz="1600" dirty="0" smtClean="0"/>
              <a:t>business-as-usual emissions scenarios </a:t>
            </a:r>
            <a:r>
              <a:rPr lang="en-US" altLang="en-US" sz="1600" dirty="0"/>
              <a:t>between the last twenty years of the 20th and 21st </a:t>
            </a:r>
            <a:r>
              <a:rPr lang="en-US" altLang="en-US" sz="1600" dirty="0" smtClean="0"/>
              <a:t>centuries, AR-related </a:t>
            </a:r>
            <a:r>
              <a:rPr lang="en-US" altLang="en-US" sz="1600" dirty="0"/>
              <a:t>extreme precipitation days are projected to increase by </a:t>
            </a:r>
            <a:r>
              <a:rPr lang="en-US" altLang="en-US" sz="1600" dirty="0" smtClean="0"/>
              <a:t>28%.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This is much </a:t>
            </a:r>
            <a:r>
              <a:rPr lang="en-US" altLang="en-US" sz="1600" dirty="0"/>
              <a:t>larger than the uncertainties associated with model bias (1%) and natural variability (7%).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738" y="911226"/>
            <a:ext cx="3818486" cy="264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gos_et_al_GRL-Highlights_V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Hagos-LandfallingARs-GRL-Feb2016f</Presentation>
    <Funding xmlns="98b00cf3-a6ce-40de-8923-f140beb786e9">RGCM
NERSC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84302F1-6171-4B07-AFAE-2C3393D486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29F3B3-B75B-44A0-8626-BD49B9345D13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98b00cf3-a6ce-40de-8923-f140beb786e9"/>
    <ds:schemaRef ds:uri="http://purl.org/dc/terms/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Hagos_et_al_GRL-Highlights_V01</Template>
  <TotalTime>1673</TotalTime>
  <Words>222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Hagos_et_al_GRL-Highlights_V01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Hagos-LandfallingARs-GRL-Feb2016f</dc:title>
  <dc:creator>JOvink</dc:creator>
  <cp:lastModifiedBy>JOvink</cp:lastModifiedBy>
  <cp:revision>10</cp:revision>
  <cp:lastPrinted>2016-02-08T23:55:53Z</cp:lastPrinted>
  <dcterms:created xsi:type="dcterms:W3CDTF">2016-02-02T23:15:44Z</dcterms:created>
  <dcterms:modified xsi:type="dcterms:W3CDTF">2016-02-10T16:53:10Z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RGCM_x000d_
NERSC computing resources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Hagos-LandfallingARs-GRL-Feb2016f</vt:lpwstr>
  </property>
  <property fmtid="{D5CDD505-2E9C-101B-9397-08002B2CF9AE}" pid="11" name="SlideDescription">
    <vt:lpwstr/>
  </property>
</Properties>
</file>