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E9CCC-2C28-45DB-AD03-7E36F3922EA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C481A-7148-42E9-A984-2B195BE94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6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latin typeface="Calibri" charset="0"/>
              </a:rPr>
              <a:t>http://www.pnnl.gov/science/highlights/highlights.asp?division=749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C481A-7148-42E9-A984-2B195BE940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8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BC40-2105-40D8-B6AC-91AB1EE38BE3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5A9E-44DD-48D2-928A-A6C03C2BF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2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BC40-2105-40D8-B6AC-91AB1EE38BE3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5A9E-44DD-48D2-928A-A6C03C2BF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9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BC40-2105-40D8-B6AC-91AB1EE38BE3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5A9E-44DD-48D2-928A-A6C03C2BF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7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/>
          <a:lstStyle>
            <a:lvl1pPr algn="l">
              <a:defRPr sz="4400" b="1"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296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C2022-BB3F-4F78-AF27-BF74D7119785}" type="datetime4">
              <a:rPr lang="en-US"/>
              <a:pPr>
                <a:defRPr/>
              </a:pPr>
              <a:t>February 12, 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FB43-B9E6-4E50-94E6-0B59C2E73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4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621792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9BA8E-DCD4-4E2E-89F4-A7DCA2A9EE8A}" type="datetime4">
              <a:rPr lang="en-US"/>
              <a:pPr>
                <a:defRPr/>
              </a:pPr>
              <a:t>February 12, 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C108-D9E0-4746-9E46-45698DC216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56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61581-527F-4EDC-840D-DD69EE6E73ED}" type="datetime4">
              <a:rPr lang="en-US"/>
              <a:pPr>
                <a:defRPr/>
              </a:pPr>
              <a:t>February 12, 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B2868-A447-405C-BF96-072D0AF5B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655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A69-EC9E-4402-ACC4-207E6907BFE4}" type="datetime4">
              <a:rPr lang="en-US"/>
              <a:pPr>
                <a:defRPr/>
              </a:pPr>
              <a:t>February 12, 2015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364D-FFE8-4ECA-9F60-F23B181A31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270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5"/>
            <a:ext cx="9144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E2D3-09FF-403B-B576-D67F26ED435F}" type="datetime4">
              <a:rPr lang="en-US"/>
              <a:pPr>
                <a:defRPr/>
              </a:pPr>
              <a:t>February 12, 2015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42E90-0037-4E60-BA84-105658E97F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285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6629400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EE489-39B5-4877-BB29-B2E3DA994162}" type="datetime4">
              <a:rPr lang="en-US"/>
              <a:pPr>
                <a:defRPr/>
              </a:pPr>
              <a:t>February 12, 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239F-9780-4DB3-9E7A-551A7DADF9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854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32B8-63D0-474C-9A81-176876A61F4C}" type="datetime4">
              <a:rPr lang="en-US"/>
              <a:pPr>
                <a:defRPr/>
              </a:pPr>
              <a:t>February 12, 2015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AA06-01BE-40C2-9805-0F08BC5367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594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799"/>
            <a:ext cx="3886200" cy="43434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799"/>
            <a:ext cx="3886200" cy="43434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4988-4029-4946-B3EB-178934F681D1}" type="datetime4">
              <a:rPr lang="en-US"/>
              <a:pPr>
                <a:defRPr/>
              </a:pPr>
              <a:t>February 12, 2015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0279F-C870-4747-ACD1-120BACD67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4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BC40-2105-40D8-B6AC-91AB1EE38BE3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5A9E-44DD-48D2-928A-A6C03C2BF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60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3886200" cy="3657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14599"/>
            <a:ext cx="3886200" cy="3657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E8D8-F560-466A-A701-F23FBC7A2B3C}" type="datetime4">
              <a:rPr lang="en-US"/>
              <a:pPr>
                <a:defRPr/>
              </a:pPr>
              <a:t>February 12, 2015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06384-8143-48A7-A287-87D266F37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53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828797"/>
            <a:ext cx="8229600" cy="4343400"/>
          </a:xfrm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1E21-49D4-4F03-B374-94A20CC23163}" type="datetime4">
              <a:rPr lang="en-US"/>
              <a:pPr>
                <a:defRPr/>
              </a:pPr>
              <a:t>February 12,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8504-D8DA-40BA-8E00-51CC83101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553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797"/>
            <a:ext cx="3886200" cy="4343400"/>
          </a:xfrm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28797"/>
            <a:ext cx="3886200" cy="4343400"/>
          </a:xfrm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83C96-83A5-4C23-90BE-1D36FB13ED3D}" type="datetime4">
              <a:rPr lang="en-US"/>
              <a:pPr>
                <a:defRPr/>
              </a:pPr>
              <a:t>February 12, 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9B31-B2C6-4074-8A9B-8DB56E4CB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287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3886200" cy="3657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28799"/>
            <a:ext cx="3886200" cy="640080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514599"/>
            <a:ext cx="3886200" cy="3657600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0D5B-1A57-4101-9378-CEC45633F435}" type="datetime4">
              <a:rPr lang="en-US"/>
              <a:pPr>
                <a:defRPr/>
              </a:pPr>
              <a:t>February 12, 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2DFAE-9D4E-43CB-BDBC-39313A1C64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6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828800"/>
            <a:ext cx="8229600" cy="3429000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A67C-905F-4EAE-9C84-B78A6A4A102C}" type="datetime4">
              <a:rPr lang="en-US"/>
              <a:pPr>
                <a:defRPr/>
              </a:pPr>
              <a:t>February 12, 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FD405-0D58-4A24-8525-FE29CF9C8E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370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6629400" cy="1005840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4F1E4-2E0C-4B49-B3B1-A7210116A9A3}" type="datetime4">
              <a:rPr lang="en-US"/>
              <a:pPr>
                <a:defRPr/>
              </a:pPr>
              <a:t>February 12, 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965DA-4DC0-4CDE-BE09-5FF6B6AD99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52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BC40-2105-40D8-B6AC-91AB1EE38BE3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5A9E-44DD-48D2-928A-A6C03C2BF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3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BC40-2105-40D8-B6AC-91AB1EE38BE3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5A9E-44DD-48D2-928A-A6C03C2BF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5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BC40-2105-40D8-B6AC-91AB1EE38BE3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5A9E-44DD-48D2-928A-A6C03C2BF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6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BC40-2105-40D8-B6AC-91AB1EE38BE3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5A9E-44DD-48D2-928A-A6C03C2BF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3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BC40-2105-40D8-B6AC-91AB1EE38BE3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5A9E-44DD-48D2-928A-A6C03C2BF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8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BC40-2105-40D8-B6AC-91AB1EE38BE3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5A9E-44DD-48D2-928A-A6C03C2BF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6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BC40-2105-40D8-B6AC-91AB1EE38BE3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5A9E-44DD-48D2-928A-A6C03C2BF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1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CBC40-2105-40D8-B6AC-91AB1EE38BE3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5A9E-44DD-48D2-928A-A6C03C2BF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1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latinum_PowerPoint_Background_08-19-2011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57188"/>
            <a:ext cx="66294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70727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8EE8AAA-773A-425C-B017-BBBD56094A9C}" type="datetime4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February 12, 2015</a:t>
            </a:fld>
            <a:endParaRPr lang="en-US" dirty="0">
              <a:ea typeface="MS PGothic" pitchFamily="34" charset="-128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70727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1289A2-1A21-49F2-A209-0A28089FEF17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  <p:pic>
        <p:nvPicPr>
          <p:cNvPr id="1032" name="Picture 1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28588"/>
            <a:ext cx="14446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27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D57500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9"/>
        </a:buBlip>
        <a:defRPr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0"/>
        </a:buBlip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1"/>
        </a:buBlip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2"/>
          <a:stretch/>
        </p:blipFill>
        <p:spPr bwMode="auto">
          <a:xfrm>
            <a:off x="6244044" y="432592"/>
            <a:ext cx="2899956" cy="229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125902" cy="948267"/>
          </a:xfrm>
        </p:spPr>
        <p:txBody>
          <a:bodyPr>
            <a:normAutofit/>
          </a:bodyPr>
          <a:lstStyle/>
          <a:p>
            <a:pPr algn="l"/>
            <a:r>
              <a:rPr lang="en-US" altLang="en-US" sz="2200" b="1" dirty="0">
                <a:latin typeface="+mn-lt"/>
                <a:cs typeface="Times New Roman" panose="02020603050405020304" pitchFamily="18" charset="0"/>
              </a:rPr>
              <a:t>Resolution and Dynamical Core Dependence </a:t>
            </a:r>
            <a:r>
              <a:rPr lang="en-US" altLang="en-US" sz="2200" b="1" dirty="0" smtClean="0">
                <a:latin typeface="+mn-lt"/>
                <a:cs typeface="Times New Roman" panose="02020603050405020304" pitchFamily="18" charset="0"/>
              </a:rPr>
              <a:t>of </a:t>
            </a:r>
            <a:r>
              <a:rPr lang="en-US" altLang="en-US" sz="2200" b="1" dirty="0">
                <a:latin typeface="+mn-lt"/>
                <a:cs typeface="Times New Roman" panose="02020603050405020304" pitchFamily="18" charset="0"/>
              </a:rPr>
              <a:t>Atmospheric River </a:t>
            </a:r>
            <a:r>
              <a:rPr lang="en-US" altLang="en-US" sz="2200" b="1" dirty="0" smtClean="0">
                <a:latin typeface="+mn-lt"/>
                <a:cs typeface="Times New Roman" panose="02020603050405020304" pitchFamily="18" charset="0"/>
              </a:rPr>
              <a:t>Frequency </a:t>
            </a:r>
            <a:r>
              <a:rPr lang="en-US" altLang="en-US" sz="2200" b="1" dirty="0">
                <a:latin typeface="+mn-lt"/>
                <a:cs typeface="Times New Roman" panose="02020603050405020304" pitchFamily="18" charset="0"/>
              </a:rPr>
              <a:t>in Global Model </a:t>
            </a:r>
            <a:r>
              <a:rPr lang="en-US" altLang="en-US" sz="2200" b="1" dirty="0" smtClean="0">
                <a:latin typeface="+mn-lt"/>
                <a:cs typeface="Times New Roman" panose="02020603050405020304" pitchFamily="18" charset="0"/>
              </a:rPr>
              <a:t>Simulations</a:t>
            </a:r>
            <a:endParaRPr lang="en-US" altLang="en-US" sz="22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02016"/>
            <a:ext cx="4289338" cy="206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700" b="1" kern="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en-US" sz="1500" dirty="0" smtClean="0">
                <a:solidFill>
                  <a:prstClr val="black"/>
                </a:solidFill>
                <a:ea typeface="MS PGothic" pitchFamily="34" charset="-128"/>
              </a:rPr>
              <a:t>Examine the </a:t>
            </a:r>
            <a:r>
              <a:rPr lang="en-US" altLang="en-US" sz="1500" dirty="0">
                <a:solidFill>
                  <a:prstClr val="black"/>
                </a:solidFill>
                <a:ea typeface="MS PGothic" pitchFamily="34" charset="-128"/>
              </a:rPr>
              <a:t>sensitivity of atmospheric river (AR) frequency simulated by a global model </a:t>
            </a:r>
            <a:r>
              <a:rPr lang="en-US" altLang="en-US" sz="1500" dirty="0" smtClean="0">
                <a:solidFill>
                  <a:prstClr val="black"/>
                </a:solidFill>
                <a:ea typeface="MS PGothic" pitchFamily="34" charset="-128"/>
              </a:rPr>
              <a:t>to grid </a:t>
            </a:r>
            <a:r>
              <a:rPr lang="en-US" altLang="en-US" sz="1500" dirty="0">
                <a:solidFill>
                  <a:prstClr val="black"/>
                </a:solidFill>
                <a:ea typeface="MS PGothic" pitchFamily="34" charset="-128"/>
              </a:rPr>
              <a:t>resolutions and dynamical </a:t>
            </a:r>
            <a:r>
              <a:rPr lang="en-US" altLang="en-US" sz="1500" dirty="0" smtClean="0">
                <a:solidFill>
                  <a:prstClr val="black"/>
                </a:solidFill>
                <a:ea typeface="MS PGothic" pitchFamily="34" charset="-128"/>
              </a:rPr>
              <a:t>cores.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en-US" sz="1500" dirty="0" smtClean="0">
                <a:solidFill>
                  <a:prstClr val="black"/>
                </a:solidFill>
                <a:ea typeface="MS PGothic" pitchFamily="34" charset="-128"/>
              </a:rPr>
              <a:t>Identify the differences in model </a:t>
            </a:r>
            <a:r>
              <a:rPr lang="en-US" altLang="en-US" sz="1500" dirty="0">
                <a:solidFill>
                  <a:prstClr val="black"/>
                </a:solidFill>
                <a:ea typeface="MS PGothic" pitchFamily="34" charset="-128"/>
              </a:rPr>
              <a:t>climatology of large-scale conditions </a:t>
            </a:r>
            <a:r>
              <a:rPr lang="en-US" altLang="en-US" sz="1500" dirty="0" smtClean="0">
                <a:solidFill>
                  <a:prstClr val="black"/>
                </a:solidFill>
                <a:ea typeface="MS PGothic" pitchFamily="34" charset="-128"/>
              </a:rPr>
              <a:t>responsible for these sensitivities. </a:t>
            </a:r>
            <a:endParaRPr lang="en-US" sz="1500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600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1" y="5026104"/>
            <a:ext cx="9144001" cy="137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 eaLnBrk="0" hangingPunct="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defRPr/>
            </a:pPr>
            <a:r>
              <a:rPr lang="en-US" altLang="en-US" b="1" kern="0" dirty="0" smtClean="0">
                <a:solidFill>
                  <a:prstClr val="black"/>
                </a:solidFill>
                <a:ea typeface="MS PGothic" pitchFamily="34" charset="-128"/>
              </a:rPr>
              <a:t>      	            </a:t>
            </a:r>
            <a:r>
              <a:rPr lang="en-US" altLang="en-US" sz="1700" b="1" kern="0" dirty="0" smtClean="0">
                <a:solidFill>
                  <a:prstClr val="black"/>
                </a:solidFill>
                <a:ea typeface="MS PGothic" pitchFamily="34" charset="-128"/>
              </a:rPr>
              <a:t>Impact</a:t>
            </a:r>
            <a:endParaRPr lang="en-US" altLang="en-US" sz="1700" b="1" kern="0" dirty="0">
              <a:solidFill>
                <a:prstClr val="black"/>
              </a:solidFill>
              <a:ea typeface="MS PGothic" pitchFamily="34" charset="-128"/>
            </a:endParaRP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  <a:defRPr/>
            </a:pPr>
            <a:r>
              <a:rPr lang="en-US" altLang="en-US" sz="1500" dirty="0" smtClean="0">
                <a:solidFill>
                  <a:prstClr val="black"/>
                </a:solidFill>
                <a:ea typeface="MS PGothic" pitchFamily="34" charset="-128"/>
              </a:rPr>
              <a:t>AR frequency in CAM4 is sensitive to both model resolution and dynamical core </a:t>
            </a:r>
            <a:r>
              <a:rPr lang="en-US" altLang="en-US" sz="1500" dirty="0">
                <a:solidFill>
                  <a:prstClr val="black"/>
                </a:solidFill>
                <a:ea typeface="MS PGothic" pitchFamily="34" charset="-128"/>
              </a:rPr>
              <a:t>that </a:t>
            </a:r>
            <a:r>
              <a:rPr lang="en-US" altLang="en-US" sz="1500" dirty="0" smtClean="0">
                <a:solidFill>
                  <a:prstClr val="black"/>
                </a:solidFill>
                <a:ea typeface="MS PGothic" pitchFamily="34" charset="-128"/>
              </a:rPr>
              <a:t>change the sub</a:t>
            </a:r>
            <a:r>
              <a:rPr lang="en-US" altLang="en-US" sz="1500" dirty="0">
                <a:solidFill>
                  <a:prstClr val="black"/>
                </a:solidFill>
                <a:ea typeface="MS PGothic" pitchFamily="34" charset="-128"/>
              </a:rPr>
              <a:t>-tropical </a:t>
            </a:r>
            <a:r>
              <a:rPr lang="en-US" altLang="en-US" sz="1500" dirty="0" err="1">
                <a:solidFill>
                  <a:prstClr val="black"/>
                </a:solidFill>
                <a:ea typeface="MS PGothic" pitchFamily="34" charset="-128"/>
              </a:rPr>
              <a:t>westerlies</a:t>
            </a:r>
            <a:r>
              <a:rPr lang="en-US" altLang="en-US" sz="1500" dirty="0">
                <a:solidFill>
                  <a:prstClr val="black"/>
                </a:solidFill>
                <a:ea typeface="MS PGothic" pitchFamily="34" charset="-128"/>
              </a:rPr>
              <a:t> and </a:t>
            </a:r>
            <a:r>
              <a:rPr lang="en-US" altLang="en-US" sz="1500" dirty="0" smtClean="0">
                <a:solidFill>
                  <a:prstClr val="black"/>
                </a:solidFill>
                <a:ea typeface="MS PGothic" pitchFamily="34" charset="-128"/>
              </a:rPr>
              <a:t>the total and vertical distribution of atmospheric </a:t>
            </a:r>
            <a:r>
              <a:rPr lang="en-US" altLang="en-US" sz="1500" dirty="0" err="1">
                <a:solidFill>
                  <a:prstClr val="black"/>
                </a:solidFill>
                <a:ea typeface="MS PGothic" pitchFamily="34" charset="-128"/>
              </a:rPr>
              <a:t>precipitable</a:t>
            </a:r>
            <a:r>
              <a:rPr lang="en-US" altLang="en-US" sz="1500" dirty="0">
                <a:solidFill>
                  <a:prstClr val="black"/>
                </a:solidFill>
                <a:ea typeface="MS PGothic" pitchFamily="34" charset="-128"/>
              </a:rPr>
              <a:t> water </a:t>
            </a:r>
            <a:r>
              <a:rPr lang="en-US" altLang="en-US" sz="1500" dirty="0" smtClean="0">
                <a:solidFill>
                  <a:prstClr val="black"/>
                </a:solidFill>
                <a:ea typeface="MS PGothic" pitchFamily="34" charset="-128"/>
              </a:rPr>
              <a:t>content.</a:t>
            </a:r>
          </a:p>
          <a:p>
            <a:pPr eaLnBrk="1" hangingPunct="1">
              <a:spcBef>
                <a:spcPct val="15000"/>
              </a:spcBef>
              <a:buFont typeface="Arial" charset="0"/>
              <a:buChar char="●"/>
              <a:defRPr/>
            </a:pPr>
            <a:r>
              <a:rPr lang="en-US" altLang="en-US" sz="1500" dirty="0" smtClean="0">
                <a:solidFill>
                  <a:prstClr val="black"/>
                </a:solidFill>
                <a:ea typeface="MS PGothic" pitchFamily="34" charset="-128"/>
              </a:rPr>
              <a:t>This study motivates the need to reduce uncertainty in modeling AR responsible for heavy precipitation and flooding in the western U.S. and </a:t>
            </a:r>
            <a:r>
              <a:rPr lang="en-US" altLang="en-US" sz="1500" smtClean="0">
                <a:solidFill>
                  <a:prstClr val="black"/>
                </a:solidFill>
                <a:ea typeface="MS PGothic" pitchFamily="34" charset="-128"/>
              </a:rPr>
              <a:t>other </a:t>
            </a:r>
            <a:r>
              <a:rPr lang="en-US" altLang="en-US" sz="1500" smtClean="0">
                <a:solidFill>
                  <a:prstClr val="black"/>
                </a:solidFill>
                <a:ea typeface="MS PGothic" pitchFamily="34" charset="-128"/>
              </a:rPr>
              <a:t>regions.</a:t>
            </a:r>
            <a:endParaRPr lang="en-US" altLang="en-US" sz="1500" kern="0" dirty="0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3014" name="TextBox 1"/>
          <p:cNvSpPr txBox="1">
            <a:spLocks noChangeArrowheads="1"/>
          </p:cNvSpPr>
          <p:nvPr/>
        </p:nvSpPr>
        <p:spPr bwMode="auto">
          <a:xfrm>
            <a:off x="170210" y="6396038"/>
            <a:ext cx="8700658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100000"/>
              <a:buBlip>
                <a:blip r:embed="rId5"/>
              </a:buBlip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SzPct val="100000"/>
              <a:buBlip>
                <a:blip r:embed="rId6"/>
              </a:buBlip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Blip>
                <a:blip r:embed="rId7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SzPct val="100000"/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Calibri" pitchFamily="34" charset="0"/>
              </a:rPr>
              <a:t>Hagos S, </a:t>
            </a:r>
            <a:r>
              <a:rPr lang="en-US" altLang="en-US" sz="1200" dirty="0" smtClean="0">
                <a:solidFill>
                  <a:srgbClr val="000000"/>
                </a:solidFill>
                <a:latin typeface="Calibri" pitchFamily="34" charset="0"/>
              </a:rPr>
              <a:t>LR </a:t>
            </a:r>
            <a:r>
              <a:rPr lang="en-US" altLang="en-US" sz="1200" dirty="0" smtClean="0">
                <a:solidFill>
                  <a:srgbClr val="000000"/>
                </a:solidFill>
                <a:latin typeface="Calibri" pitchFamily="34" charset="0"/>
              </a:rPr>
              <a:t>Leung, </a:t>
            </a:r>
            <a:r>
              <a:rPr lang="en-US" altLang="en-US" sz="1200" dirty="0" smtClean="0">
                <a:solidFill>
                  <a:srgbClr val="000000"/>
                </a:solidFill>
                <a:latin typeface="Calibri" pitchFamily="34" charset="0"/>
              </a:rPr>
              <a:t>Q Yang, C </a:t>
            </a:r>
            <a:r>
              <a:rPr lang="en-US" altLang="en-US" sz="1200" dirty="0" smtClean="0">
                <a:solidFill>
                  <a:srgbClr val="000000"/>
                </a:solidFill>
                <a:latin typeface="Calibri" pitchFamily="34" charset="0"/>
              </a:rPr>
              <a:t>Zhao, and </a:t>
            </a:r>
            <a:r>
              <a:rPr lang="en-US" altLang="en-US" sz="1200" dirty="0" smtClean="0">
                <a:solidFill>
                  <a:srgbClr val="000000"/>
                </a:solidFill>
                <a:latin typeface="Calibri" pitchFamily="34" charset="0"/>
              </a:rPr>
              <a:t>J Lu. 2015. “Resolution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and Dynamical Core Dependence of Atmospheric River Frequency in Global Model </a:t>
            </a:r>
            <a:r>
              <a:rPr lang="en-US" altLang="en-US" sz="1200" dirty="0" smtClean="0">
                <a:solidFill>
                  <a:srgbClr val="000000"/>
                </a:solidFill>
                <a:latin typeface="Calibri" pitchFamily="34" charset="0"/>
              </a:rPr>
              <a:t>Simulations.”  </a:t>
            </a: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</a:rPr>
              <a:t>Journal of </a:t>
            </a:r>
            <a:r>
              <a:rPr lang="en-US" altLang="en-US" sz="1200" i="1" dirty="0">
                <a:solidFill>
                  <a:srgbClr val="000000"/>
                </a:solidFill>
                <a:latin typeface="Calibri" pitchFamily="34" charset="0"/>
              </a:rPr>
              <a:t>Climate</a:t>
            </a: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altLang="en-US" sz="1200" i="1" dirty="0" smtClean="0">
                <a:solidFill>
                  <a:srgbClr val="000000"/>
                </a:solidFill>
                <a:latin typeface="Calibri" pitchFamily="34" charset="0"/>
              </a:rPr>
              <a:t>early online. </a:t>
            </a:r>
            <a:r>
              <a:rPr lang="en-US" altLang="en-US" sz="1200" dirty="0" smtClean="0"/>
              <a:t>DOI</a:t>
            </a:r>
            <a:r>
              <a:rPr lang="en-US" sz="1200" dirty="0" smtClean="0"/>
              <a:t>:10.1175/JCLI-D-14-00567.1</a:t>
            </a:r>
            <a:r>
              <a:rPr lang="en-US" altLang="en-US" sz="1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2164608"/>
            <a:ext cx="4146793" cy="303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700" b="1" kern="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Approach</a:t>
            </a:r>
            <a:endParaRPr lang="en-US" sz="1700" b="1" kern="0" dirty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500" dirty="0" smtClean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Perform simulations with the Community Atmosphere Model (CAM4) at </a:t>
            </a:r>
            <a:r>
              <a:rPr lang="en-US" sz="15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240, 120, 60 and 30 km model resolutions each with the Model for Prediction Across Scales (MPAS) and High-Order Methods Modeling Environment (HOMME) </a:t>
            </a:r>
            <a:r>
              <a:rPr lang="en-US" sz="1500" dirty="0" smtClean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dynamical cores.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500" dirty="0" smtClean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Determine AR frequency using absolute </a:t>
            </a:r>
            <a:r>
              <a:rPr lang="en-US" sz="1500" dirty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and percentile thresholds of large-scale </a:t>
            </a:r>
            <a:r>
              <a:rPr lang="en-US" sz="1500" dirty="0" smtClean="0">
                <a:solidFill>
                  <a:prstClr val="black"/>
                </a:solidFill>
                <a:ea typeface="MS PGothic" pitchFamily="34" charset="-128"/>
                <a:cs typeface="Arial" pitchFamily="34" charset="0"/>
              </a:rPr>
              <a:t>atmospheric conditions to identify causes of the sensitivity of AR frequency to model resolution and dynamical cores.</a:t>
            </a:r>
            <a:endParaRPr lang="en-US" sz="1500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38" y="670173"/>
            <a:ext cx="2126914" cy="21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143541" y="2947453"/>
            <a:ext cx="4647910" cy="2286479"/>
            <a:chOff x="4131666" y="2899953"/>
            <a:chExt cx="4647910" cy="2286479"/>
          </a:xfrm>
        </p:grpSpPr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4131666" y="2899953"/>
              <a:ext cx="2436240" cy="1954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10000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SzPct val="100000"/>
                <a:buBlip>
                  <a:blip r:embed="rId5"/>
                </a:buBlip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SzPct val="100000"/>
                <a:buBlip>
                  <a:blip r:embed="rId6"/>
                </a:buBlip>
                <a:defRPr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Blip>
                  <a:blip r:embed="rId7"/>
                </a:buBlip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Blip>
                  <a:blip r:embed="rId4"/>
                </a:buBlip>
                <a:defRPr sz="1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1100" b="1" dirty="0">
                  <a:solidFill>
                    <a:srgbClr val="0000FF"/>
                  </a:solidFill>
                  <a:ea typeface="ＭＳ Ｐゴシック" charset="0"/>
                </a:rPr>
                <a:t>TOP: an example of a simulated AR making a landfall. </a:t>
              </a:r>
              <a:r>
                <a:rPr lang="en-US" altLang="en-US" sz="1100" b="1" dirty="0" smtClean="0">
                  <a:solidFill>
                    <a:srgbClr val="0000FF"/>
                  </a:solidFill>
                  <a:ea typeface="ＭＳ Ｐゴシック" charset="0"/>
                </a:rPr>
                <a:t/>
              </a:r>
              <a:br>
                <a:rPr lang="en-US" altLang="en-US" sz="1100" b="1" dirty="0" smtClean="0">
                  <a:solidFill>
                    <a:srgbClr val="0000FF"/>
                  </a:solidFill>
                  <a:ea typeface="ＭＳ Ｐゴシック" charset="0"/>
                </a:rPr>
              </a:br>
              <a:r>
                <a:rPr lang="en-US" altLang="en-US" sz="1100" b="1" dirty="0" smtClean="0">
                  <a:solidFill>
                    <a:srgbClr val="0000FF"/>
                  </a:solidFill>
                  <a:ea typeface="ＭＳ Ｐゴシック" charset="0"/>
                </a:rPr>
                <a:t>TOP RIGHT: The </a:t>
              </a:r>
              <a:r>
                <a:rPr lang="en-US" altLang="en-US" sz="1100" b="1" dirty="0">
                  <a:solidFill>
                    <a:srgbClr val="0000FF"/>
                  </a:solidFill>
                  <a:ea typeface="ＭＳ Ｐゴシック" charset="0"/>
                </a:rPr>
                <a:t>number of AR snapshots per year from 6 hourly CAM4 model </a:t>
              </a:r>
              <a:r>
                <a:rPr lang="en-US" altLang="en-US" sz="1100" b="1" dirty="0" smtClean="0">
                  <a:solidFill>
                    <a:srgbClr val="0000FF"/>
                  </a:solidFill>
                  <a:ea typeface="ＭＳ Ｐゴシック" charset="0"/>
                </a:rPr>
                <a:t>outputs. </a:t>
              </a:r>
              <a:br>
                <a:rPr lang="en-US" altLang="en-US" sz="1100" b="1" dirty="0" smtClean="0">
                  <a:solidFill>
                    <a:srgbClr val="0000FF"/>
                  </a:solidFill>
                  <a:ea typeface="ＭＳ Ｐゴシック" charset="0"/>
                </a:rPr>
              </a:br>
              <a:r>
                <a:rPr lang="en-US" altLang="en-US" sz="1100" b="1" dirty="0" smtClean="0">
                  <a:solidFill>
                    <a:srgbClr val="0000FF"/>
                  </a:solidFill>
                  <a:ea typeface="ＭＳ Ｐゴシック" charset="0"/>
                </a:rPr>
                <a:t>BOTTOM RIGHT: Same </a:t>
              </a:r>
              <a:r>
                <a:rPr lang="en-US" altLang="en-US" sz="1100" b="1" dirty="0">
                  <a:solidFill>
                    <a:srgbClr val="0000FF"/>
                  </a:solidFill>
                  <a:ea typeface="ＭＳ Ｐゴシック" charset="0"/>
                </a:rPr>
                <a:t>as above, but with AR defined using percentile thresholds to account for differences in the latitudes of subtropical </a:t>
              </a:r>
              <a:r>
                <a:rPr lang="en-US" altLang="en-US" sz="1100" b="1" dirty="0" err="1">
                  <a:solidFill>
                    <a:srgbClr val="0000FF"/>
                  </a:solidFill>
                  <a:ea typeface="ＭＳ Ｐゴシック" charset="0"/>
                </a:rPr>
                <a:t>westerlies</a:t>
              </a:r>
              <a:r>
                <a:rPr lang="en-US" altLang="en-US" sz="1100" b="1" dirty="0">
                  <a:solidFill>
                    <a:srgbClr val="0000FF"/>
                  </a:solidFill>
                  <a:ea typeface="ＭＳ Ｐゴシック" charset="0"/>
                </a:rPr>
                <a:t>, total and vertical distribution </a:t>
              </a:r>
              <a:r>
                <a:rPr lang="en-US" altLang="en-US" sz="1100" b="1" dirty="0" smtClean="0">
                  <a:solidFill>
                    <a:srgbClr val="0000FF"/>
                  </a:solidFill>
                  <a:ea typeface="ＭＳ Ｐゴシック" charset="0"/>
                </a:rPr>
                <a:t>of</a:t>
              </a:r>
              <a:endParaRPr lang="en-US" altLang="en-US" sz="1100" b="1" dirty="0">
                <a:solidFill>
                  <a:srgbClr val="0000FF"/>
                </a:solidFill>
                <a:ea typeface="ＭＳ Ｐゴシック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36324" y="4755545"/>
              <a:ext cx="464325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 b="1" dirty="0" err="1">
                  <a:solidFill>
                    <a:srgbClr val="0000FF"/>
                  </a:solidFill>
                  <a:latin typeface="Arial" charset="0"/>
                  <a:ea typeface="ＭＳ Ｐゴシック" charset="0"/>
                  <a:cs typeface="Arial" charset="0"/>
                </a:rPr>
                <a:t>precipitable</a:t>
              </a:r>
              <a:r>
                <a:rPr lang="en-US" altLang="en-US" sz="1100" b="1" dirty="0">
                  <a:solidFill>
                    <a:srgbClr val="0000FF"/>
                  </a:solidFill>
                  <a:latin typeface="Arial" charset="0"/>
                  <a:ea typeface="ＭＳ Ｐゴシック" charset="0"/>
                  <a:cs typeface="Arial" charset="0"/>
                </a:rPr>
                <a:t> water content simulated at different resolutions by the MPAS and HOMME </a:t>
              </a:r>
              <a:r>
                <a:rPr lang="en-US" altLang="en-US" sz="1100" b="1" dirty="0" err="1">
                  <a:solidFill>
                    <a:srgbClr val="0000FF"/>
                  </a:solidFill>
                  <a:latin typeface="Arial" charset="0"/>
                  <a:ea typeface="ＭＳ Ｐゴシック" charset="0"/>
                  <a:cs typeface="Arial" charset="0"/>
                </a:rPr>
                <a:t>dycore</a:t>
              </a:r>
              <a:r>
                <a:rPr lang="en-US" altLang="en-US" sz="1100" b="1" dirty="0">
                  <a:solidFill>
                    <a:srgbClr val="0000FF"/>
                  </a:solidFill>
                  <a:latin typeface="Arial" charset="0"/>
                  <a:ea typeface="ＭＳ Ｐゴシック" charset="0"/>
                  <a:cs typeface="Arial" charset="0"/>
                </a:rPr>
                <a:t>.</a:t>
              </a:r>
              <a:endParaRPr lang="en-US" sz="11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/>
          <a:stretch/>
        </p:blipFill>
        <p:spPr bwMode="auto">
          <a:xfrm>
            <a:off x="6459871" y="2662137"/>
            <a:ext cx="2586157" cy="216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1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NNL Platinu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194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PNNL Platinum Theme</vt:lpstr>
      <vt:lpstr>Resolution and Dynamical Core Dependence of Atmospheric River Frequency in Global Model Simulations</vt:lpstr>
    </vt:vector>
  </TitlesOfParts>
  <Company>PNNL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Linkage of remote SST and Atlantic tropical cyclone activity mediated by the African monsoon</dc:title>
  <dc:creator>test</dc:creator>
  <cp:lastModifiedBy>JOvink</cp:lastModifiedBy>
  <cp:revision>33</cp:revision>
  <dcterms:created xsi:type="dcterms:W3CDTF">2015-02-11T17:46:11Z</dcterms:created>
  <dcterms:modified xsi:type="dcterms:W3CDTF">2015-02-13T01:15:27Z</dcterms:modified>
</cp:coreProperties>
</file>