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1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DAAFD5-B41B-4622-8303-CE86D1F9BD97}" type="datetimeFigureOut">
              <a:rPr lang="en-US" smtClean="0"/>
              <a:t>2/25/2015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C1AE86-CA8D-4846-AD50-1E444EAFE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699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30766" indent="-281064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24255" indent="-224851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573957" indent="-224851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23659" indent="-224851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473361" indent="-2248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23062" indent="-2248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372764" indent="-2248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22466" indent="-2248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A9B683A0-DA87-7D40-B6C1-41A4826B102A}" type="slidenum">
              <a:rPr lang="en-US"/>
              <a:pPr eaLnBrk="1" hangingPunct="1"/>
              <a:t>1</a:t>
            </a:fld>
            <a:endParaRPr 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1000">
                <a:latin typeface="Calibri" charset="0"/>
              </a:rPr>
              <a:t>http://</a:t>
            </a:r>
            <a:r>
              <a:rPr lang="en-US" sz="1000" smtClean="0">
                <a:latin typeface="Calibri" charset="0"/>
              </a:rPr>
              <a:t>www.pnnl.gov/science/highlights/highlights.asp?division=749</a:t>
            </a:r>
            <a:endParaRPr lang="en-US" sz="100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41955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96D6C69F-32D5-D44D-A829-4E6446925EA0}" type="datetimeFigureOut">
              <a:rPr lang="en-US"/>
              <a:pPr/>
              <a:t>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EC933192-975F-AD4D-BAD0-BBACCCC272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795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-609600" y="36576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112713"/>
            <a:ext cx="8610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 smtClean="0">
                <a:latin typeface="+mn-lt"/>
                <a:ea typeface="+mn-ea"/>
                <a:cs typeface="Arial" pitchFamily="34" charset="0"/>
              </a:rPr>
              <a:t>Springtime Precipitation Biases in CAM5 Physics </a:t>
            </a:r>
            <a:r>
              <a:rPr lang="en-US" sz="2800" b="1" dirty="0">
                <a:latin typeface="+mn-lt"/>
                <a:ea typeface="+mn-ea"/>
                <a:cs typeface="Arial" pitchFamily="34" charset="0"/>
              </a:rPr>
              <a:t>R</a:t>
            </a:r>
            <a:r>
              <a:rPr lang="en-US" sz="2800" b="1" dirty="0" smtClean="0">
                <a:latin typeface="+mn-lt"/>
                <a:ea typeface="+mn-ea"/>
                <a:cs typeface="Arial" pitchFamily="34" charset="0"/>
              </a:rPr>
              <a:t>emain with Mesoscale Resolutions for the Central U.S. </a:t>
            </a:r>
            <a:endParaRPr lang="en-US" sz="2800" b="1" dirty="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3505200" y="6248400"/>
            <a:ext cx="5562600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000" dirty="0"/>
              <a:t>Gustafson WI, P-L Ma, B Singh. 2014. “Precipitation Characteristics of CAM5 Physics at Mesoscale Resolution During MC3E and the Impact of Convective Timescale Choice.” </a:t>
            </a:r>
            <a:r>
              <a:rPr lang="en-US" sz="1000" i="1" dirty="0"/>
              <a:t>Journal of Advances in Modeling Earth </a:t>
            </a:r>
            <a:r>
              <a:rPr lang="en-US" sz="1000" i="1"/>
              <a:t>Systems</a:t>
            </a:r>
            <a:r>
              <a:rPr lang="en-US" sz="1000"/>
              <a:t> </a:t>
            </a:r>
            <a:r>
              <a:rPr lang="en-US" sz="1000" smtClean="0"/>
              <a:t>6: 1271-1287</a:t>
            </a:r>
            <a:r>
              <a:rPr lang="en-US" sz="1000" dirty="0"/>
              <a:t>. DOI: 10.1002/2014MS000334</a:t>
            </a:r>
            <a:endParaRPr lang="en-US" sz="1000" dirty="0">
              <a:latin typeface="Arial" charset="0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6248400" y="1381542"/>
            <a:ext cx="27432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b="1" dirty="0" smtClean="0">
                <a:solidFill>
                  <a:srgbClr val="0000FF"/>
                </a:solidFill>
                <a:latin typeface="Arial" charset="0"/>
              </a:rPr>
              <a:t>Hour of peak precipitation for composited diurnal cycles over the central U.S. during sub-periods of MC3E. The observed (NLDAS-2) diurnal peak is compared to different convective timescale choices (𝛕) with the Zhang-McFarlane deep convection parameterization. Open vs. closed symbols depict different methodologies for determining the peak.</a:t>
            </a:r>
            <a:endParaRPr lang="en-US" sz="1200" b="1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3505200" y="3657600"/>
            <a:ext cx="5638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b="1" dirty="0" smtClean="0"/>
              <a:t>Impact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/>
              <a:t>Similar </a:t>
            </a:r>
            <a:r>
              <a:rPr lang="en-US" sz="1600" dirty="0"/>
              <a:t>precipitation diurnal cycle </a:t>
            </a:r>
            <a:r>
              <a:rPr lang="en-US" sz="1600" dirty="0" smtClean="0"/>
              <a:t>dependencies occur in the regional model, with its </a:t>
            </a:r>
            <a:r>
              <a:rPr lang="en-US" sz="1600" dirty="0"/>
              <a:t>constrained lateral boundary </a:t>
            </a:r>
            <a:r>
              <a:rPr lang="en-US" sz="1600" dirty="0" smtClean="0"/>
              <a:t>conditions, as have been seen in </a:t>
            </a:r>
            <a:r>
              <a:rPr lang="en-US" sz="1600" dirty="0"/>
              <a:t>global </a:t>
            </a:r>
            <a:r>
              <a:rPr lang="en-US" sz="1600" dirty="0" smtClean="0"/>
              <a:t>models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/>
              <a:t>Longer convective timescales move peak precipitation later in the day (closer to the observed time), but result in an overall low bias for rain amount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/>
              <a:t>Rain amount is most accurate with a shorter convective timescale for this resolution, location, and time </a:t>
            </a:r>
            <a:r>
              <a:rPr lang="en-US" sz="1600" smtClean="0"/>
              <a:t>of year.</a:t>
            </a:r>
            <a:endParaRPr lang="en-US" sz="1600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52400" y="1066800"/>
            <a:ext cx="31242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3975" algn="ctr">
              <a:spcBef>
                <a:spcPct val="15000"/>
              </a:spcBef>
              <a:tabLst>
                <a:tab pos="338138" algn="l"/>
              </a:tabLst>
              <a:defRPr/>
            </a:pPr>
            <a:r>
              <a:rPr lang="en-US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To test convective timescale choice in the Zhang-McFarlane convective parameterization at  a resolution anticipated in the global Community Atmosphere Model (CAM5) in the coming years (</a:t>
            </a:r>
            <a:r>
              <a:rPr lang="en-US" sz="1600" dirty="0" err="1" smtClean="0">
                <a:latin typeface="Calibri" pitchFamily="34" charset="0"/>
                <a:ea typeface="+mn-ea"/>
                <a:cs typeface="Arial" pitchFamily="34" charset="0"/>
              </a:rPr>
              <a:t>Δx</a:t>
            </a: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=32 km)</a:t>
            </a:r>
            <a:endParaRPr lang="en-US" sz="1600" dirty="0">
              <a:latin typeface="Calibri" pitchFamily="34" charset="0"/>
              <a:ea typeface="+mn-ea"/>
              <a:cs typeface="Arial" pitchFamily="34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52400" y="3276600"/>
            <a:ext cx="32766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 smtClean="0">
                <a:latin typeface="Calibri" pitchFamily="34" charset="0"/>
                <a:ea typeface="+mn-ea"/>
                <a:cs typeface="Arial" pitchFamily="34" charset="0"/>
              </a:rPr>
              <a:t>Approach</a:t>
            </a:r>
            <a:endParaRPr lang="en-US" b="1" dirty="0">
              <a:latin typeface="Calibri" pitchFamily="34" charset="0"/>
              <a:ea typeface="+mn-ea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Use the CAM5 physics suite in the Weather Research and Forecasting model to test parametric sensitivity of the the resolution-dependent convective timescale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Simulate the MC3E field campaign period over the central U.S. to capture springtime and early summer weather conditions</a:t>
            </a:r>
            <a:endParaRPr lang="en-US" sz="1600" dirty="0">
              <a:latin typeface="Calibri" pitchFamily="34" charset="0"/>
              <a:ea typeface="+mn-ea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4701" y="1143000"/>
            <a:ext cx="2643699" cy="2640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50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>Gustafson-Slide-Precip of CAM5-JAMES-Feb2015</Presentation>
    <Funding xmlns="98b00cf3-a6ce-40de-8923-f140beb786e9">DOE Early Career grant; DOE Office of Science Earth System Modeling program; PNNL Laboratory Directed Research and Development; computing provided by the PNNL Institutional Computing program</Funding>
    <SlideDescription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5F29DA7-2CF9-4F00-BD61-0AEA1F7B0B0F}">
  <ds:schemaRefs>
    <ds:schemaRef ds:uri="http://schemas.microsoft.com/sharepoint/v3"/>
    <ds:schemaRef ds:uri="http://purl.org/dc/terms/"/>
    <ds:schemaRef ds:uri="http://schemas.microsoft.com/office/2006/documentManagement/types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98b00cf3-a6ce-40de-8923-f140beb786e9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9063EA8-BA30-4062-9C8B-9F16598C09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DOE-Sample-Slide-Highlights-Template.pot</Template>
  <TotalTime>162</TotalTime>
  <Words>266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Gustafson-Slide-Precip of CAM5-JAMES-Feb2015</dc:title>
  <dc:creator>JOvink</dc:creator>
  <cp:lastModifiedBy>JOvink</cp:lastModifiedBy>
  <cp:revision>15</cp:revision>
  <cp:lastPrinted>2011-05-11T17:30:12Z</cp:lastPrinted>
  <dcterms:created xsi:type="dcterms:W3CDTF">2012-10-05T18:57:41Z</dcterms:created>
  <dcterms:modified xsi:type="dcterms:W3CDTF">2015-02-25T23:36:40Z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EP6D6TSR2XSE-15-9</vt:lpwstr>
  </property>
  <property fmtid="{D5CDD505-2E9C-101B-9397-08002B2CF9AE}" pid="3" name="_dlc_DocIdItemGuid">
    <vt:lpwstr>911fad3e-52e2-4c13-bee4-bc40eaf09e24</vt:lpwstr>
  </property>
  <property fmtid="{D5CDD505-2E9C-101B-9397-08002B2CF9AE}" pid="4" name="_dlc_DocIdUrl">
    <vt:lpwstr>https://collaborate.pnl.gov/projects/asgc/research_highlights/_layouts/DocIdRedir.aspx?ID=EP6D6TSR2XSE-15-9, EP6D6TSR2XSE-15-9</vt:lpwstr>
  </property>
  <property fmtid="{D5CDD505-2E9C-101B-9397-08002B2CF9AE}" pid="5" name="Highlight">
    <vt:lpwstr/>
  </property>
  <property fmtid="{D5CDD505-2E9C-101B-9397-08002B2CF9AE}" pid="6" name="FY">
    <vt:lpwstr/>
  </property>
  <property fmtid="{D5CDD505-2E9C-101B-9397-08002B2CF9AE}" pid="7" name="Funding">
    <vt:lpwstr>DOE Early Career grant; DOE Office of Science Earth System Modeling program; PNNL Laboratory Directed Research and Development; computing provided by the PNNL Institutional Computing program</vt:lpwstr>
  </property>
  <property fmtid="{D5CDD505-2E9C-101B-9397-08002B2CF9AE}" pid="8" name="ContentTypeId">
    <vt:lpwstr>0x010100A22E315B1F3C42B49A0E90D2F9AB5AB100A3ADA40348D53C4EA114B46FA9468BEB</vt:lpwstr>
  </property>
  <property fmtid="{D5CDD505-2E9C-101B-9397-08002B2CF9AE}" pid="9" name="ContentType">
    <vt:lpwstr>Slide</vt:lpwstr>
  </property>
  <property fmtid="{D5CDD505-2E9C-101B-9397-08002B2CF9AE}" pid="10" name="Presentation">
    <vt:lpwstr>Gustafson-Slide-Precip of CAM5-JAMES-Feb2015</vt:lpwstr>
  </property>
  <property fmtid="{D5CDD505-2E9C-101B-9397-08002B2CF9AE}" pid="11" name="SlideDescription">
    <vt:lpwstr/>
  </property>
</Properties>
</file>