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tif" ContentType="image/tif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12" autoAdjust="0"/>
  </p:normalViewPr>
  <p:slideViewPr>
    <p:cSldViewPr snapToGrid="0" snapToObjects="1" showGuides="1">
      <p:cViewPr varScale="1">
        <p:scale>
          <a:sx n="65" d="100"/>
          <a:sy n="65" d="100"/>
        </p:scale>
        <p:origin x="-464" y="-104"/>
      </p:cViewPr>
      <p:guideLst>
        <p:guide orient="horz" pos="2160"/>
        <p:guide pos="2880"/>
      </p:guideLst>
    </p:cSldViewPr>
  </p:slideViewPr>
  <p:notesTextViewPr>
    <p:cViewPr>
      <p:scale>
        <a:sx n="100" d="100"/>
        <a:sy n="100" d="100"/>
      </p:scale>
      <p:origin x="0" y="2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C2211-706F-CD42-96E3-BFAE1B5BBD8A}" type="datetimeFigureOut">
              <a:rPr lang="en-US" smtClean="0"/>
              <a:t>10/31/14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AB2CA-74AD-6B46-BB6A-0F8ABED4AEC7}" type="slidenum">
              <a:rPr lang="en-US" smtClean="0"/>
              <a:t>‹#›</a:t>
            </a:fld>
            <a:endParaRPr lang="en-US"/>
          </a:p>
        </p:txBody>
      </p:sp>
    </p:spTree>
    <p:extLst>
      <p:ext uri="{BB962C8B-B14F-4D97-AF65-F5344CB8AC3E}">
        <p14:creationId xmlns:p14="http://schemas.microsoft.com/office/powerpoint/2010/main" val="3000756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t>Figure caption:</a:t>
            </a:r>
            <a:r>
              <a:rPr lang="en-US" sz="1400" b="1" baseline="0" dirty="0" smtClean="0"/>
              <a:t> </a:t>
            </a:r>
            <a:r>
              <a:rPr lang="en-US" sz="1400" b="1" dirty="0" smtClean="0"/>
              <a:t> </a:t>
            </a:r>
            <a:r>
              <a:rPr lang="en-US" sz="1400" dirty="0" smtClean="0"/>
              <a:t>Scatter plot </a:t>
            </a:r>
            <a:r>
              <a:rPr lang="en-US" sz="1400" baseline="0" dirty="0" smtClean="0"/>
              <a:t>for both cloud optical depth (</a:t>
            </a:r>
            <a:r>
              <a:rPr lang="en-US" sz="1400" baseline="0" dirty="0" smtClean="0">
                <a:latin typeface="Symbol" charset="2"/>
                <a:cs typeface="Symbol" charset="2"/>
              </a:rPr>
              <a:t>t</a:t>
            </a:r>
            <a:r>
              <a:rPr lang="en-US" sz="1400" baseline="0" dirty="0" smtClean="0"/>
              <a:t>) (panel a) and cloud water content (CWC)  (panel b) of the actual feedback in a climate change simulation (in units of per Kelvin) and that predicted from the relationship with temperature in the current climate. Each symbol represents one of 13 climate models in one of 5 different latitude bands. The squared values of correlation coefficients are provided in the table. The good correlation suggests that climate predictions could be narrowed if climate models better simulated the observed relationship with temperature of cloud optical depth and cloud water content.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smtClean="0"/>
          </a:p>
          <a:p>
            <a:r>
              <a:rPr lang="en-US" sz="1200" b="1" kern="1200" dirty="0" smtClean="0">
                <a:solidFill>
                  <a:schemeClr val="tx1"/>
                </a:solidFill>
                <a:effectLst/>
                <a:latin typeface="+mn-lt"/>
                <a:ea typeface="+mn-ea"/>
                <a:cs typeface="+mn-cs"/>
              </a:rPr>
              <a:t>Introduction:</a:t>
            </a:r>
            <a:r>
              <a:rPr lang="en-US" sz="1200" b="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Predictions by climate models of the amount of warming that the planet resulting from an increase in greenhouse gases vary widely due to the different simulated responses of clouds to warming. Model cloud predictions are variable because clouds are among the least well-simulated components of climate models and also because their response depends on many cloud types (high vs. low) and aspects (amount, reflectivity, altitude). In this study, we dealt with one aspect of this complicated problem namely the cloud optical depth (which is proportional to cloud reflectivity) of low-level clouds. In analyzing 13 climate models, we determined if cloud optical depth-temperature relationships found in observations are replicated in climate models, and if climate model behavior found in control climate simulations provides information about the optical depth feedback in climate warming simulations forced by increasing carbon dioxide.</a:t>
            </a:r>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Results and Conclusion:</a:t>
            </a:r>
            <a:r>
              <a:rPr lang="en-US" sz="1200" b="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positive relationship between cloud optical depth and cloud temperature exists in all models for low clouds with relatively cold temperatures at middle and high latitudes, whereas a negative relationship exists for warmer low clouds in the tropics and subtropics (Figure 1). This relationship is qualitatively similar to that in an earlier analysis of satellite observations (dashed lines), although modeled regression slopes tend to be too positive and their inter-model spread is large. In the models, the cold cloud response comes from increases in cloud water content with increasing temperature, while the warm cloud response comes from decreases in physical thickness with increasing cloud temperature.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inter-model and inter-regional spread of low-cloud optical depth feedback in climate warming simulations is well predicted by the corresponding spread in the relationships between optical depth and temperature for the current climate. (Figure 2, upper panel). The good correlation suggests that how cloud optical depth varies with temperature is a relationship that has some degree of time-scale invariance. This characteristic also applies to how cloud water content varies with temperature (Figure 2, lower panel).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time-scale invariance to this relationship exists, then observations of the relationship can be used to predict the response on climate change response that we do not yet know. Indeed, because models have a positive bias relative to observations in the optical depth-temperature relationship (compare solid to dashed lines in Figure 1), shortwave cloud feedbacks for climate changes may be more positive than climate models currently simulate. We conclude that the climate predictions could be improved if climate models better simulated the observed relationship with temperature of cloud reflectivity and cloud water content.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06AB2CA-74AD-6B46-BB6A-0F8ABED4AEC7}" type="slidenum">
              <a:rPr lang="en-US" smtClean="0"/>
              <a:t>1</a:t>
            </a:fld>
            <a:endParaRPr lang="en-US"/>
          </a:p>
        </p:txBody>
      </p:sp>
    </p:spTree>
    <p:extLst>
      <p:ext uri="{BB962C8B-B14F-4D97-AF65-F5344CB8AC3E}">
        <p14:creationId xmlns:p14="http://schemas.microsoft.com/office/powerpoint/2010/main" val="1853918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t>10/31/14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34386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t>10/31/14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406111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t>10/31/14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63126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t>10/31/14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353920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60CFF6-26B3-0847-A320-9BA6C7190822}" type="datetimeFigureOut">
              <a:rPr lang="en-US" smtClean="0"/>
              <a:t>10/31/14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190056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60CFF6-26B3-0847-A320-9BA6C7190822}" type="datetimeFigureOut">
              <a:rPr lang="en-US" smtClean="0"/>
              <a:t>10/31/14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295901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60CFF6-26B3-0847-A320-9BA6C7190822}" type="datetimeFigureOut">
              <a:rPr lang="en-US" smtClean="0"/>
              <a:t>10/31/14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304267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60CFF6-26B3-0847-A320-9BA6C7190822}" type="datetimeFigureOut">
              <a:rPr lang="en-US" smtClean="0"/>
              <a:t>10/31/14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1034488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60CFF6-26B3-0847-A320-9BA6C7190822}" type="datetimeFigureOut">
              <a:rPr lang="en-US" smtClean="0"/>
              <a:t>10/31/14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295173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0CFF6-26B3-0847-A320-9BA6C7190822}" type="datetimeFigureOut">
              <a:rPr lang="en-US" smtClean="0"/>
              <a:t>10/31/14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167350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0CFF6-26B3-0847-A320-9BA6C7190822}" type="datetimeFigureOut">
              <a:rPr lang="en-US" smtClean="0"/>
              <a:t>10/31/14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5A482-04C5-FD4E-BFA6-4E1C63125F80}" type="slidenum">
              <a:rPr lang="en-US" smtClean="0"/>
              <a:t>‹#›</a:t>
            </a:fld>
            <a:endParaRPr lang="en-US"/>
          </a:p>
        </p:txBody>
      </p:sp>
    </p:spTree>
    <p:extLst>
      <p:ext uri="{BB962C8B-B14F-4D97-AF65-F5344CB8AC3E}">
        <p14:creationId xmlns:p14="http://schemas.microsoft.com/office/powerpoint/2010/main" val="26274176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0CFF6-26B3-0847-A320-9BA6C7190822}" type="datetimeFigureOut">
              <a:rPr lang="en-US" smtClean="0"/>
              <a:t>10/31/14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5A482-04C5-FD4E-BFA6-4E1C63125F80}" type="slidenum">
              <a:rPr lang="en-US" smtClean="0"/>
              <a:t>‹#›</a:t>
            </a:fld>
            <a:endParaRPr lang="en-US"/>
          </a:p>
        </p:txBody>
      </p:sp>
    </p:spTree>
    <p:extLst>
      <p:ext uri="{BB962C8B-B14F-4D97-AF65-F5344CB8AC3E}">
        <p14:creationId xmlns:p14="http://schemas.microsoft.com/office/powerpoint/2010/main" val="2650422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tif"/><Relationship Id="rId5" Type="http://schemas.openxmlformats.org/officeDocument/2006/relationships/hyperlink" Target="http://onlinelibrary.wiley.com/doi/10.1002/2013JD021052/abstract" TargetMode="External"/><Relationship Id="rId6"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1370"/>
            <a:ext cx="9144000" cy="769441"/>
          </a:xfrm>
          <a:prstGeom prst="rect">
            <a:avLst/>
          </a:prstGeom>
          <a:noFill/>
          <a:effectLst>
            <a:outerShdw blurRad="50800" dist="38100" dir="2700000" algn="tl" rotWithShape="0">
              <a:srgbClr val="000000">
                <a:alpha val="43000"/>
              </a:srgbClr>
            </a:outerShdw>
          </a:effectLst>
        </p:spPr>
        <p:txBody>
          <a:bodyPr wrap="square" rtlCol="0">
            <a:spAutoFit/>
          </a:bodyPr>
          <a:lstStyle/>
          <a:p>
            <a:pPr algn="ctr"/>
            <a:r>
              <a:rPr lang="en-US" sz="2200" b="1" dirty="0" smtClean="0"/>
              <a:t>Evidence that relationship between low-level cloud </a:t>
            </a:r>
            <a:r>
              <a:rPr lang="en-US" sz="2200" b="1" dirty="0" smtClean="0"/>
              <a:t>reflectivity </a:t>
            </a:r>
            <a:r>
              <a:rPr lang="en-US" sz="2200" b="1" dirty="0" smtClean="0"/>
              <a:t>and temperature in the current climate can predict the climate change response</a:t>
            </a:r>
            <a:endParaRPr lang="en-US" sz="2200" dirty="0"/>
          </a:p>
        </p:txBody>
      </p:sp>
      <p:sp>
        <p:nvSpPr>
          <p:cNvPr id="5" name="TextBox 4"/>
          <p:cNvSpPr txBox="1"/>
          <p:nvPr/>
        </p:nvSpPr>
        <p:spPr>
          <a:xfrm>
            <a:off x="2286000" y="842352"/>
            <a:ext cx="4572000" cy="338554"/>
          </a:xfrm>
          <a:prstGeom prst="rect">
            <a:avLst/>
          </a:prstGeom>
          <a:noFill/>
        </p:spPr>
        <p:txBody>
          <a:bodyPr wrap="square" rtlCol="0">
            <a:spAutoFit/>
          </a:bodyPr>
          <a:lstStyle/>
          <a:p>
            <a:pPr algn="ctr"/>
            <a:r>
              <a:rPr lang="en-US" sz="1600" dirty="0" smtClean="0"/>
              <a:t>Neil D. Gordon and Stephen A. Klein</a:t>
            </a:r>
          </a:p>
        </p:txBody>
      </p:sp>
      <p:pic>
        <p:nvPicPr>
          <p:cNvPr id="7" name="Picture 6" descr="Transparent_DOE_SC_Horizonta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4538" y="835034"/>
            <a:ext cx="1996043" cy="345872"/>
          </a:xfrm>
          <a:prstGeom prst="rect">
            <a:avLst/>
          </a:prstGeom>
        </p:spPr>
      </p:pic>
      <p:pic>
        <p:nvPicPr>
          <p:cNvPr id="8" name="Picture 7" descr="lab_logo_black_rgb.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04" y="803976"/>
            <a:ext cx="2133142" cy="376930"/>
          </a:xfrm>
          <a:prstGeom prst="rect">
            <a:avLst/>
          </a:prstGeom>
        </p:spPr>
      </p:pic>
      <p:cxnSp>
        <p:nvCxnSpPr>
          <p:cNvPr id="10" name="Straight Connector 9"/>
          <p:cNvCxnSpPr/>
          <p:nvPr/>
        </p:nvCxnSpPr>
        <p:spPr>
          <a:xfrm flipV="1">
            <a:off x="228600" y="1230404"/>
            <a:ext cx="8686800" cy="28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49381" y="1294673"/>
            <a:ext cx="1974258"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Science Questions:</a:t>
            </a:r>
          </a:p>
        </p:txBody>
      </p:sp>
      <p:sp>
        <p:nvSpPr>
          <p:cNvPr id="15" name="TextBox 14"/>
          <p:cNvSpPr txBox="1"/>
          <p:nvPr/>
        </p:nvSpPr>
        <p:spPr>
          <a:xfrm>
            <a:off x="149381" y="2535591"/>
            <a:ext cx="1176524"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Approach:</a:t>
            </a:r>
          </a:p>
        </p:txBody>
      </p:sp>
      <p:sp>
        <p:nvSpPr>
          <p:cNvPr id="16" name="TextBox 15"/>
          <p:cNvSpPr txBox="1"/>
          <p:nvPr/>
        </p:nvSpPr>
        <p:spPr>
          <a:xfrm>
            <a:off x="149381" y="4045765"/>
            <a:ext cx="2350410"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Key Accomplishments:</a:t>
            </a:r>
          </a:p>
        </p:txBody>
      </p:sp>
      <p:sp>
        <p:nvSpPr>
          <p:cNvPr id="17" name="TextBox 16"/>
          <p:cNvSpPr txBox="1"/>
          <p:nvPr/>
        </p:nvSpPr>
        <p:spPr>
          <a:xfrm>
            <a:off x="149381" y="6034690"/>
            <a:ext cx="1325979"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Publication:</a:t>
            </a:r>
          </a:p>
        </p:txBody>
      </p:sp>
      <p:sp>
        <p:nvSpPr>
          <p:cNvPr id="18" name="TextBox 17"/>
          <p:cNvSpPr txBox="1"/>
          <p:nvPr/>
        </p:nvSpPr>
        <p:spPr>
          <a:xfrm>
            <a:off x="252099" y="6333272"/>
            <a:ext cx="5320136" cy="646331"/>
          </a:xfrm>
          <a:prstGeom prst="rect">
            <a:avLst/>
          </a:prstGeom>
          <a:noFill/>
        </p:spPr>
        <p:txBody>
          <a:bodyPr wrap="square" rtlCol="0">
            <a:spAutoFit/>
          </a:bodyPr>
          <a:lstStyle/>
          <a:p>
            <a:pPr marL="91440" lvl="0" indent="-457200"/>
            <a:r>
              <a:rPr lang="en-US" sz="1200" dirty="0" smtClean="0"/>
              <a:t>Gordon</a:t>
            </a:r>
            <a:r>
              <a:rPr lang="en-US" sz="1200" dirty="0"/>
              <a:t>, N. D. and </a:t>
            </a:r>
            <a:r>
              <a:rPr lang="en-CA" sz="1200" dirty="0"/>
              <a:t>S. A. Klein</a:t>
            </a:r>
            <a:r>
              <a:rPr lang="en-US" sz="1200" dirty="0"/>
              <a:t>, 2014: Low-cloud optical depth feedback in climate models. </a:t>
            </a:r>
            <a:r>
              <a:rPr lang="en-US" sz="1200" i="1" dirty="0"/>
              <a:t>J. </a:t>
            </a:r>
            <a:r>
              <a:rPr lang="en-US" sz="1200" i="1" dirty="0" err="1"/>
              <a:t>Geophys</a:t>
            </a:r>
            <a:r>
              <a:rPr lang="en-US" sz="1200" i="1" dirty="0"/>
              <a:t>. Res.</a:t>
            </a:r>
            <a:r>
              <a:rPr lang="en-US" sz="1200" dirty="0"/>
              <a:t>, </a:t>
            </a:r>
            <a:r>
              <a:rPr lang="en-US" sz="1200" b="1" dirty="0"/>
              <a:t>119</a:t>
            </a:r>
            <a:r>
              <a:rPr lang="en-US" sz="1200" dirty="0"/>
              <a:t>, 6052–6065, </a:t>
            </a:r>
            <a:r>
              <a:rPr lang="en-US" sz="1200" u="sng" dirty="0">
                <a:hlinkClick r:id="rId5"/>
              </a:rPr>
              <a:t>doi:10.1002/2013JD021052</a:t>
            </a:r>
            <a:r>
              <a:rPr lang="en-US" sz="1200" dirty="0"/>
              <a:t>.</a:t>
            </a:r>
          </a:p>
          <a:p>
            <a:pPr marL="91440" indent="-457200"/>
            <a:endParaRPr lang="en-US" sz="1200" dirty="0"/>
          </a:p>
        </p:txBody>
      </p:sp>
      <p:sp>
        <p:nvSpPr>
          <p:cNvPr id="20" name="TextBox 19"/>
          <p:cNvSpPr txBox="1"/>
          <p:nvPr/>
        </p:nvSpPr>
        <p:spPr>
          <a:xfrm>
            <a:off x="252099" y="1602872"/>
            <a:ext cx="5320135" cy="1015663"/>
          </a:xfrm>
          <a:prstGeom prst="rect">
            <a:avLst/>
          </a:prstGeom>
          <a:noFill/>
        </p:spPr>
        <p:txBody>
          <a:bodyPr wrap="square" rtlCol="0">
            <a:spAutoFit/>
          </a:bodyPr>
          <a:lstStyle/>
          <a:p>
            <a:pPr marL="91440" indent="-914400"/>
            <a:r>
              <a:rPr lang="en-US" sz="1200" dirty="0" smtClean="0">
                <a:latin typeface="Wingdings"/>
                <a:ea typeface="Wingdings"/>
                <a:cs typeface="Wingdings"/>
                <a:sym typeface="Wingdings"/>
              </a:rPr>
              <a:t></a:t>
            </a:r>
            <a:r>
              <a:rPr lang="en-US" sz="1200" dirty="0" smtClean="0"/>
              <a:t> Can the relationship between low-level cloud optical </a:t>
            </a:r>
            <a:r>
              <a:rPr lang="en-US" sz="1200" dirty="0"/>
              <a:t>depth (</a:t>
            </a:r>
            <a:r>
              <a:rPr lang="en-US" sz="1200" dirty="0">
                <a:latin typeface="Symbol" charset="2"/>
                <a:cs typeface="Symbol" charset="2"/>
              </a:rPr>
              <a:t>t</a:t>
            </a:r>
            <a:r>
              <a:rPr lang="en-US" sz="1200" dirty="0"/>
              <a:t>)  </a:t>
            </a:r>
            <a:r>
              <a:rPr lang="en-US" sz="1200" dirty="0" smtClean="0"/>
              <a:t>(related to cloud </a:t>
            </a:r>
            <a:r>
              <a:rPr lang="en-US" sz="1200" dirty="0" smtClean="0"/>
              <a:t>reflectivity</a:t>
            </a:r>
            <a:r>
              <a:rPr lang="en-US" sz="1200" dirty="0" smtClean="0"/>
              <a:t>) </a:t>
            </a:r>
            <a:r>
              <a:rPr lang="en-US" sz="1200" dirty="0" smtClean="0"/>
              <a:t>and temperature be shown to be time-scale invariant?</a:t>
            </a:r>
          </a:p>
          <a:p>
            <a:pPr marL="91440" indent="-914400"/>
            <a:r>
              <a:rPr lang="en-US" sz="1200" dirty="0" smtClean="0"/>
              <a:t>* If so, what do observations of the relationship on time-scales that we observe imply for the how low-level cloud brightness will change with climate warming?</a:t>
            </a:r>
          </a:p>
          <a:p>
            <a:pPr marL="91440" indent="-914400"/>
            <a:endParaRPr lang="en-US" sz="1200" dirty="0"/>
          </a:p>
        </p:txBody>
      </p:sp>
      <p:sp>
        <p:nvSpPr>
          <p:cNvPr id="21" name="TextBox 20"/>
          <p:cNvSpPr txBox="1"/>
          <p:nvPr/>
        </p:nvSpPr>
        <p:spPr>
          <a:xfrm>
            <a:off x="252099" y="2869192"/>
            <a:ext cx="5316557" cy="1041311"/>
          </a:xfrm>
          <a:prstGeom prst="rect">
            <a:avLst/>
          </a:prstGeom>
          <a:noFill/>
        </p:spPr>
        <p:txBody>
          <a:bodyPr wrap="square" rtlCol="0">
            <a:spAutoFit/>
          </a:bodyPr>
          <a:lstStyle/>
          <a:p>
            <a:pPr marL="91440" indent="-457200">
              <a:spcBef>
                <a:spcPts val="200"/>
              </a:spcBef>
            </a:pPr>
            <a:r>
              <a:rPr lang="en-US" sz="1200" dirty="0">
                <a:latin typeface="Wingdings"/>
                <a:ea typeface="Wingdings"/>
                <a:cs typeface="Wingdings"/>
                <a:sym typeface="Wingdings"/>
              </a:rPr>
              <a:t></a:t>
            </a:r>
            <a:r>
              <a:rPr lang="en-US" sz="1200" dirty="0"/>
              <a:t> </a:t>
            </a:r>
            <a:r>
              <a:rPr lang="en-US" sz="1200" dirty="0" smtClean="0"/>
              <a:t>The relationship between low-level cloud optical depth (</a:t>
            </a:r>
            <a:r>
              <a:rPr lang="en-US" sz="1200" dirty="0" smtClean="0">
                <a:latin typeface="Symbol" charset="2"/>
                <a:cs typeface="Symbol" charset="2"/>
              </a:rPr>
              <a:t>t</a:t>
            </a:r>
            <a:r>
              <a:rPr lang="en-US" sz="1200" dirty="0" smtClean="0"/>
              <a:t>) and temperature was quantified in 13 climate models</a:t>
            </a:r>
            <a:endParaRPr lang="en-US" sz="1200" dirty="0"/>
          </a:p>
          <a:p>
            <a:pPr marL="91440" indent="-457200">
              <a:spcBef>
                <a:spcPts val="200"/>
              </a:spcBef>
            </a:pPr>
            <a:r>
              <a:rPr lang="en-US" sz="1200" dirty="0" smtClean="0">
                <a:latin typeface="Wingdings"/>
                <a:ea typeface="Wingdings"/>
                <a:cs typeface="Wingdings"/>
                <a:sym typeface="Wingdings"/>
              </a:rPr>
              <a:t></a:t>
            </a:r>
            <a:r>
              <a:rPr lang="en-US" sz="1200" dirty="0" smtClean="0"/>
              <a:t> The relationship was quantified in different climatic zones for time-scales varying from daily through inter-annual and then compared to how cloud brightness changes with climate warming </a:t>
            </a:r>
          </a:p>
        </p:txBody>
      </p:sp>
      <p:sp>
        <p:nvSpPr>
          <p:cNvPr id="23" name="TextBox 22"/>
          <p:cNvSpPr txBox="1"/>
          <p:nvPr/>
        </p:nvSpPr>
        <p:spPr>
          <a:xfrm>
            <a:off x="252099" y="4388357"/>
            <a:ext cx="5316558" cy="1620957"/>
          </a:xfrm>
          <a:prstGeom prst="rect">
            <a:avLst/>
          </a:prstGeom>
          <a:noFill/>
        </p:spPr>
        <p:txBody>
          <a:bodyPr wrap="square" rtlCol="0">
            <a:spAutoFit/>
          </a:bodyPr>
          <a:lstStyle/>
          <a:p>
            <a:pPr marL="91440" indent="-457200">
              <a:spcBef>
                <a:spcPts val="200"/>
              </a:spcBef>
            </a:pPr>
            <a:r>
              <a:rPr lang="en-US" sz="1200" dirty="0" smtClean="0"/>
              <a:t>* For </a:t>
            </a:r>
            <a:r>
              <a:rPr lang="en-US" sz="1200" dirty="0"/>
              <a:t>both current climate variability and climate change, climate models simulate</a:t>
            </a:r>
            <a:r>
              <a:rPr lang="en-US" sz="1200" dirty="0">
                <a:latin typeface="Symbol" charset="2"/>
                <a:cs typeface="Symbol" charset="2"/>
              </a:rPr>
              <a:t> t</a:t>
            </a:r>
            <a:r>
              <a:rPr lang="en-US" sz="1200" dirty="0"/>
              <a:t> increases with small increases in temperature for cold clouds but </a:t>
            </a:r>
            <a:r>
              <a:rPr lang="en-US" sz="1200" dirty="0">
                <a:latin typeface="Symbol" charset="2"/>
                <a:cs typeface="Symbol" charset="2"/>
              </a:rPr>
              <a:t>t </a:t>
            </a:r>
            <a:r>
              <a:rPr lang="en-US" sz="1200" dirty="0"/>
              <a:t>decreases with increases in temperature for warm </a:t>
            </a:r>
            <a:r>
              <a:rPr lang="en-US" sz="1200" dirty="0" smtClean="0"/>
              <a:t>clouds</a:t>
            </a:r>
          </a:p>
          <a:p>
            <a:pPr marL="91440" indent="-457200">
              <a:spcBef>
                <a:spcPts val="200"/>
              </a:spcBef>
            </a:pPr>
            <a:r>
              <a:rPr lang="en-US" sz="1200" dirty="0" smtClean="0"/>
              <a:t>* This </a:t>
            </a:r>
            <a:r>
              <a:rPr lang="en-US" sz="1200" dirty="0"/>
              <a:t>relationship is qualitative similar to satellite observations although a bias and significant inter-model spread is </a:t>
            </a:r>
            <a:r>
              <a:rPr lang="en-US" sz="1200" dirty="0" smtClean="0"/>
              <a:t>present</a:t>
            </a:r>
            <a:endParaRPr lang="en-US" sz="1200" dirty="0" smtClean="0"/>
          </a:p>
          <a:p>
            <a:pPr marL="91440" indent="-457200">
              <a:spcBef>
                <a:spcPts val="200"/>
              </a:spcBef>
            </a:pPr>
            <a:r>
              <a:rPr lang="en-US" sz="1200" dirty="0" smtClean="0"/>
              <a:t>* Inter</a:t>
            </a:r>
            <a:r>
              <a:rPr lang="en-US" sz="1200" dirty="0" smtClean="0"/>
              <a:t>-model spread in the relationship is correlated across time-scale suggesting that observations of the relationship can be used to constrain future climate </a:t>
            </a:r>
            <a:r>
              <a:rPr lang="en-US" sz="1200" dirty="0" smtClean="0"/>
              <a:t>projections (see figure at right)</a:t>
            </a:r>
            <a:endParaRPr lang="en-US" sz="1200" dirty="0" smtClean="0"/>
          </a:p>
        </p:txBody>
      </p:sp>
      <p:sp>
        <p:nvSpPr>
          <p:cNvPr id="19" name="Text Box 30"/>
          <p:cNvSpPr txBox="1">
            <a:spLocks noChangeArrowheads="1"/>
          </p:cNvSpPr>
          <p:nvPr/>
        </p:nvSpPr>
        <p:spPr bwMode="auto">
          <a:xfrm>
            <a:off x="5628056" y="1381761"/>
            <a:ext cx="3443748" cy="954107"/>
          </a:xfrm>
          <a:prstGeom prst="rect">
            <a:avLst/>
          </a:prstGeom>
          <a:noFill/>
          <a:ln w="9525">
            <a:solidFill>
              <a:schemeClr val="tx1"/>
            </a:solidFill>
            <a:miter lim="800000"/>
            <a:headEnd/>
            <a:tailEnd/>
          </a:ln>
        </p:spPr>
        <p:txBody>
          <a:bodyPr wrap="square">
            <a:prstTxWarp prst="textNoShape">
              <a:avLst/>
            </a:prstTxWarp>
            <a:spAutoFit/>
          </a:bodyPr>
          <a:lstStyle/>
          <a:p>
            <a:pPr eaLnBrk="0" hangingPunct="0"/>
            <a:r>
              <a:rPr lang="en-US" sz="1400" b="1" dirty="0" smtClean="0">
                <a:latin typeface="Cambria" pitchFamily="-60" charset="0"/>
                <a:ea typeface="ＭＳ Ｐゴシック" pitchFamily="-60" charset="-128"/>
                <a:cs typeface="ＭＳ Ｐゴシック" pitchFamily="-60" charset="-128"/>
              </a:rPr>
              <a:t>How </a:t>
            </a:r>
            <a:r>
              <a:rPr lang="en-US" sz="1400" dirty="0" smtClean="0">
                <a:latin typeface="Symbol" charset="2"/>
                <a:cs typeface="Symbol" charset="2"/>
              </a:rPr>
              <a:t>t </a:t>
            </a:r>
            <a:r>
              <a:rPr lang="en-US" sz="1400" b="1" dirty="0" smtClean="0">
                <a:latin typeface="Cambria" pitchFamily="-60" charset="0"/>
                <a:ea typeface="ＭＳ Ｐゴシック" pitchFamily="-60" charset="-128"/>
                <a:cs typeface="ＭＳ Ｐゴシック" pitchFamily="-60" charset="-128"/>
              </a:rPr>
              <a:t>and </a:t>
            </a:r>
            <a:r>
              <a:rPr lang="en-US" sz="1400" b="1" dirty="0" smtClean="0">
                <a:latin typeface="Cambria" pitchFamily="-60" charset="0"/>
                <a:ea typeface="ＭＳ Ｐゴシック" pitchFamily="-60" charset="-128"/>
                <a:cs typeface="ＭＳ Ｐゴシック" pitchFamily="-60" charset="-128"/>
              </a:rPr>
              <a:t>cloud water content v</a:t>
            </a:r>
            <a:r>
              <a:rPr lang="en-US" sz="1400" b="1" dirty="0" smtClean="0">
                <a:latin typeface="Cambria" pitchFamily="-60" charset="0"/>
                <a:ea typeface="ＭＳ Ｐゴシック" pitchFamily="-60" charset="-128"/>
                <a:cs typeface="ＭＳ Ｐゴシック" pitchFamily="-60" charset="-128"/>
              </a:rPr>
              <a:t>aries with temperature in the current climate (x-axis) is a good predictor of how </a:t>
            </a:r>
            <a:r>
              <a:rPr lang="en-US" sz="1400" dirty="0">
                <a:latin typeface="Symbol" charset="2"/>
                <a:cs typeface="Symbol" charset="2"/>
              </a:rPr>
              <a:t>t </a:t>
            </a:r>
            <a:r>
              <a:rPr lang="en-US" sz="1400" b="1" dirty="0" smtClean="0">
                <a:latin typeface="Cambria" pitchFamily="-60" charset="0"/>
                <a:ea typeface="ＭＳ Ｐゴシック" pitchFamily="-60" charset="-128"/>
                <a:cs typeface="ＭＳ Ｐゴシック" pitchFamily="-60" charset="-128"/>
              </a:rPr>
              <a:t>will vary </a:t>
            </a:r>
            <a:r>
              <a:rPr lang="en-US" sz="1400" b="1" dirty="0" smtClean="0">
                <a:latin typeface="Cambria" pitchFamily="-60" charset="0"/>
                <a:ea typeface="ＭＳ Ｐゴシック" pitchFamily="-60" charset="-128"/>
                <a:cs typeface="ＭＳ Ｐゴシック" pitchFamily="-60" charset="-128"/>
              </a:rPr>
              <a:t>with</a:t>
            </a:r>
            <a:r>
              <a:rPr lang="en-US" sz="1400" b="1" dirty="0" smtClean="0">
                <a:latin typeface="Cambria" pitchFamily="-60" charset="0"/>
                <a:ea typeface="ＭＳ Ｐゴシック" pitchFamily="-60" charset="-128"/>
                <a:cs typeface="ＭＳ Ｐゴシック" pitchFamily="-60" charset="-128"/>
              </a:rPr>
              <a:t> climate change (y-axis) </a:t>
            </a:r>
            <a:endParaRPr lang="en-US" sz="1200" b="1" i="1" dirty="0">
              <a:latin typeface="Cambria" pitchFamily="-60" charset="0"/>
              <a:ea typeface="ＭＳ Ｐゴシック" pitchFamily="-60" charset="-128"/>
              <a:cs typeface="ＭＳ Ｐゴシック" pitchFamily="-60" charset="-128"/>
            </a:endParaRPr>
          </a:p>
        </p:txBody>
      </p:sp>
      <p:pic>
        <p:nvPicPr>
          <p:cNvPr id="2" name="Picture 1" descr="figure6.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46336" y="2325294"/>
            <a:ext cx="3254245" cy="4453519"/>
          </a:xfrm>
          <a:prstGeom prst="rect">
            <a:avLst/>
          </a:prstGeom>
        </p:spPr>
      </p:pic>
    </p:spTree>
    <p:extLst>
      <p:ext uri="{BB962C8B-B14F-4D97-AF65-F5344CB8AC3E}">
        <p14:creationId xmlns:p14="http://schemas.microsoft.com/office/powerpoint/2010/main" val="19268433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502</TotalTime>
  <Words>597</Words>
  <Application>Microsoft Macintosh PowerPoint</Application>
  <PresentationFormat>On-screen Show (4:3)</PresentationFormat>
  <Paragraphs>25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P. Barton</dc:creator>
  <cp:lastModifiedBy>Klein, Stephen A.</cp:lastModifiedBy>
  <cp:revision>61</cp:revision>
  <dcterms:created xsi:type="dcterms:W3CDTF">2012-08-08T00:14:50Z</dcterms:created>
  <dcterms:modified xsi:type="dcterms:W3CDTF">2014-10-31T23:29:13Z</dcterms:modified>
</cp:coreProperties>
</file>