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81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d3e462:Documents:CAM:modal:minimal%20MAM:JClimate%20radforcing:MAM%20colorwheel.xls"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Aitken</a:t>
            </a:r>
          </a:p>
        </c:rich>
      </c:tx>
      <c:layout>
        <c:manualLayout>
          <c:xMode val="edge"/>
          <c:yMode val="edge"/>
          <c:x val="7.4349664625255205E-2"/>
          <c:y val="2.3234206189342601E-2"/>
        </c:manualLayout>
      </c:layout>
      <c:overlay val="0"/>
    </c:title>
    <c:autoTitleDeleted val="0"/>
    <c:plotArea>
      <c:layout>
        <c:manualLayout>
          <c:layoutTarget val="inner"/>
          <c:xMode val="edge"/>
          <c:yMode val="edge"/>
          <c:x val="0.168162477286493"/>
          <c:y val="0.19462992125984199"/>
          <c:w val="0.31851851851851798"/>
          <c:h val="0.32"/>
        </c:manualLayout>
      </c:layout>
      <c:pieChart>
        <c:varyColors val="1"/>
        <c:ser>
          <c:idx val="0"/>
          <c:order val="0"/>
          <c:tx>
            <c:strRef>
              <c:f>Sheet1!$E$5</c:f>
              <c:strCache>
                <c:ptCount val="1"/>
                <c:pt idx="0">
                  <c:v>Aitken</c:v>
                </c:pt>
              </c:strCache>
            </c:strRef>
          </c:tx>
          <c:explosion val="6"/>
          <c:dPt>
            <c:idx val="0"/>
            <c:bubble3D val="0"/>
            <c:spPr>
              <a:solidFill>
                <a:srgbClr val="FFFF00"/>
              </a:solidFill>
            </c:spPr>
          </c:dPt>
          <c:dPt>
            <c:idx val="1"/>
            <c:bubble3D val="0"/>
            <c:spPr>
              <a:solidFill>
                <a:srgbClr val="660066"/>
              </a:solidFill>
            </c:spPr>
          </c:dPt>
          <c:dPt>
            <c:idx val="2"/>
            <c:bubble3D val="0"/>
            <c:spPr>
              <a:solidFill>
                <a:srgbClr val="008000"/>
              </a:solidFill>
            </c:spPr>
          </c:dPt>
          <c:dPt>
            <c:idx val="3"/>
            <c:bubble3D val="0"/>
            <c:spPr>
              <a:solidFill>
                <a:srgbClr val="3366FF"/>
              </a:solidFill>
            </c:spPr>
          </c:dPt>
          <c:dPt>
            <c:idx val="4"/>
            <c:bubble3D val="0"/>
            <c:spPr>
              <a:solidFill>
                <a:schemeClr val="bg1"/>
              </a:solidFill>
            </c:spPr>
          </c:dPt>
          <c:dPt>
            <c:idx val="5"/>
            <c:bubble3D val="0"/>
            <c:spPr>
              <a:solidFill>
                <a:schemeClr val="bg2">
                  <a:lumMod val="75000"/>
                </a:schemeClr>
              </a:solidFill>
            </c:spPr>
          </c:dPt>
          <c:dPt>
            <c:idx val="6"/>
            <c:bubble3D val="0"/>
            <c:spPr>
              <a:solidFill>
                <a:srgbClr val="3366FF"/>
              </a:solidFill>
            </c:spPr>
          </c:dPt>
          <c:dPt>
            <c:idx val="7"/>
            <c:bubble3D val="0"/>
            <c:spPr>
              <a:solidFill>
                <a:schemeClr val="bg1"/>
              </a:solidFill>
            </c:spPr>
          </c:dPt>
          <c:cat>
            <c:strRef>
              <c:f>Sheet1!$E$6:$E$10</c:f>
              <c:strCache>
                <c:ptCount val="5"/>
                <c:pt idx="0">
                  <c:v>sulfate</c:v>
                </c:pt>
                <c:pt idx="1">
                  <c:v>ammonium</c:v>
                </c:pt>
                <c:pt idx="2">
                  <c:v>secondary organic</c:v>
                </c:pt>
                <c:pt idx="3">
                  <c:v>seasalt</c:v>
                </c:pt>
                <c:pt idx="4">
                  <c:v>water</c:v>
                </c:pt>
              </c:strCache>
            </c:strRef>
          </c:cat>
          <c:val>
            <c:numRef>
              <c:f>Sheet1!$F$6:$F$10</c:f>
              <c:numCache>
                <c:formatCode>General</c:formatCode>
                <c:ptCount val="5"/>
                <c:pt idx="0">
                  <c:v>1</c:v>
                </c:pt>
                <c:pt idx="1">
                  <c:v>1</c:v>
                </c:pt>
                <c:pt idx="2">
                  <c:v>1</c:v>
                </c:pt>
                <c:pt idx="3">
                  <c:v>1</c:v>
                </c:pt>
                <c:pt idx="4">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Aitken</a:t>
            </a:r>
          </a:p>
        </c:rich>
      </c:tx>
      <c:layout>
        <c:manualLayout>
          <c:xMode val="edge"/>
          <c:yMode val="edge"/>
          <c:x val="1.11548556430446E-2"/>
          <c:y val="0"/>
        </c:manualLayout>
      </c:layout>
      <c:overlay val="0"/>
    </c:title>
    <c:autoTitleDeleted val="0"/>
    <c:plotArea>
      <c:layout>
        <c:manualLayout>
          <c:layoutTarget val="inner"/>
          <c:xMode val="edge"/>
          <c:yMode val="edge"/>
          <c:x val="0.16108048993875801"/>
          <c:y val="0.25210629921259797"/>
          <c:w val="0.58652777777777798"/>
          <c:h val="0.78203703703703698"/>
        </c:manualLayout>
      </c:layout>
      <c:pieChart>
        <c:varyColors val="1"/>
        <c:ser>
          <c:idx val="0"/>
          <c:order val="0"/>
          <c:tx>
            <c:strRef>
              <c:f>Sheet1!$E$12</c:f>
              <c:strCache>
                <c:ptCount val="1"/>
                <c:pt idx="0">
                  <c:v>Aitken</c:v>
                </c:pt>
              </c:strCache>
            </c:strRef>
          </c:tx>
          <c:dPt>
            <c:idx val="0"/>
            <c:bubble3D val="0"/>
            <c:spPr>
              <a:solidFill>
                <a:srgbClr val="FFFF00"/>
              </a:solidFill>
            </c:spPr>
          </c:dPt>
          <c:dPt>
            <c:idx val="1"/>
            <c:bubble3D val="0"/>
            <c:spPr>
              <a:solidFill>
                <a:srgbClr val="008000"/>
              </a:solidFill>
            </c:spPr>
          </c:dPt>
          <c:dPt>
            <c:idx val="2"/>
            <c:bubble3D val="0"/>
            <c:spPr>
              <a:solidFill>
                <a:srgbClr val="3366FF"/>
              </a:solidFill>
            </c:spPr>
          </c:dPt>
          <c:dPt>
            <c:idx val="3"/>
            <c:bubble3D val="0"/>
            <c:spPr>
              <a:solidFill>
                <a:schemeClr val="bg1"/>
              </a:solidFill>
            </c:spPr>
          </c:dPt>
          <c:cat>
            <c:strRef>
              <c:f>Sheet1!$E$13:$E$16</c:f>
              <c:strCache>
                <c:ptCount val="4"/>
                <c:pt idx="0">
                  <c:v>sulfate</c:v>
                </c:pt>
                <c:pt idx="1">
                  <c:v>secondary organic</c:v>
                </c:pt>
                <c:pt idx="2">
                  <c:v>seasalt</c:v>
                </c:pt>
                <c:pt idx="3">
                  <c:v>water</c:v>
                </c:pt>
              </c:strCache>
            </c:strRef>
          </c:cat>
          <c:val>
            <c:numRef>
              <c:f>Sheet1!$F$13:$F$16</c:f>
              <c:numCache>
                <c:formatCode>General</c:formatCode>
                <c:ptCount val="4"/>
                <c:pt idx="0">
                  <c:v>1</c:v>
                </c:pt>
                <c:pt idx="1">
                  <c:v>1</c:v>
                </c:pt>
                <c:pt idx="2">
                  <c:v>1</c:v>
                </c:pt>
                <c:pt idx="3">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Primary </a:t>
            </a:r>
            <a:endParaRPr lang="en-US" sz="1600" dirty="0" smtClean="0"/>
          </a:p>
          <a:p>
            <a:pPr>
              <a:defRPr/>
            </a:pPr>
            <a:r>
              <a:rPr lang="en-US" sz="1600" dirty="0" smtClean="0"/>
              <a:t>Carbon</a:t>
            </a:r>
            <a:endParaRPr lang="en-US" sz="1600" dirty="0"/>
          </a:p>
        </c:rich>
      </c:tx>
      <c:layout>
        <c:manualLayout>
          <c:xMode val="edge"/>
          <c:yMode val="edge"/>
          <c:x val="1.5705511811023601E-2"/>
          <c:y val="0.149748468941382"/>
        </c:manualLayout>
      </c:layout>
      <c:overlay val="0"/>
    </c:title>
    <c:autoTitleDeleted val="0"/>
    <c:plotArea>
      <c:layout>
        <c:manualLayout>
          <c:layoutTarget val="inner"/>
          <c:xMode val="edge"/>
          <c:yMode val="edge"/>
          <c:x val="4.6111286089238798E-2"/>
          <c:y val="0.46325185914260703"/>
          <c:w val="0.38611111111111102"/>
          <c:h val="0.64351851851851805"/>
        </c:manualLayout>
      </c:layout>
      <c:pieChart>
        <c:varyColors val="1"/>
        <c:ser>
          <c:idx val="1"/>
          <c:order val="1"/>
          <c:tx>
            <c:strRef>
              <c:f>Sheet1!$G$5</c:f>
              <c:strCache>
                <c:ptCount val="1"/>
                <c:pt idx="0">
                  <c:v>Primary Carbon</c:v>
                </c:pt>
              </c:strCache>
            </c:strRef>
          </c:tx>
          <c:dPt>
            <c:idx val="0"/>
            <c:bubble3D val="0"/>
            <c:spPr>
              <a:solidFill>
                <a:srgbClr val="80694A"/>
              </a:solidFill>
            </c:spPr>
          </c:dPt>
          <c:dPt>
            <c:idx val="1"/>
            <c:bubble3D val="0"/>
            <c:spPr>
              <a:solidFill>
                <a:schemeClr val="tx1"/>
              </a:solidFill>
            </c:spPr>
          </c:dPt>
          <c:dPt>
            <c:idx val="2"/>
            <c:bubble3D val="0"/>
            <c:spPr>
              <a:solidFill>
                <a:schemeClr val="bg1"/>
              </a:solidFill>
            </c:spPr>
          </c:dPt>
          <c:cat>
            <c:strRef>
              <c:f>Sheet1!$G$6:$G$8</c:f>
              <c:strCache>
                <c:ptCount val="3"/>
                <c:pt idx="0">
                  <c:v>primary organic</c:v>
                </c:pt>
                <c:pt idx="1">
                  <c:v>black carbon</c:v>
                </c:pt>
                <c:pt idx="2">
                  <c:v>water</c:v>
                </c:pt>
              </c:strCache>
            </c:strRef>
          </c:cat>
          <c:val>
            <c:numRef>
              <c:f>Sheet1!$H$6:$H$8</c:f>
              <c:numCache>
                <c:formatCode>General</c:formatCode>
                <c:ptCount val="3"/>
                <c:pt idx="0">
                  <c:v>10</c:v>
                </c:pt>
                <c:pt idx="1">
                  <c:v>10</c:v>
                </c:pt>
                <c:pt idx="2">
                  <c:v>1</c:v>
                </c:pt>
              </c:numCache>
            </c:numRef>
          </c:val>
        </c:ser>
        <c:ser>
          <c:idx val="0"/>
          <c:order val="0"/>
          <c:tx>
            <c:strRef>
              <c:f>Sheet1!$G$5</c:f>
              <c:strCache>
                <c:ptCount val="1"/>
                <c:pt idx="0">
                  <c:v>Primary Carbon</c:v>
                </c:pt>
              </c:strCache>
            </c:strRef>
          </c:tx>
          <c:dPt>
            <c:idx val="0"/>
            <c:bubble3D val="0"/>
            <c:spPr>
              <a:solidFill>
                <a:srgbClr val="008000"/>
              </a:solidFill>
            </c:spPr>
          </c:dPt>
          <c:dPt>
            <c:idx val="1"/>
            <c:bubble3D val="0"/>
            <c:spPr>
              <a:solidFill>
                <a:schemeClr val="tx1"/>
              </a:solidFill>
            </c:spPr>
          </c:dPt>
          <c:dPt>
            <c:idx val="2"/>
            <c:bubble3D val="0"/>
            <c:spPr>
              <a:solidFill>
                <a:schemeClr val="bg1"/>
              </a:solidFill>
            </c:spPr>
          </c:dPt>
          <c:dPt>
            <c:idx val="3"/>
            <c:bubble3D val="0"/>
            <c:spPr>
              <a:solidFill>
                <a:srgbClr val="3366FF"/>
              </a:solidFill>
            </c:spPr>
          </c:dPt>
          <c:dPt>
            <c:idx val="4"/>
            <c:bubble3D val="0"/>
            <c:spPr>
              <a:solidFill>
                <a:schemeClr val="bg1"/>
              </a:solidFill>
            </c:spPr>
          </c:dPt>
          <c:dPt>
            <c:idx val="5"/>
            <c:bubble3D val="0"/>
            <c:spPr>
              <a:solidFill>
                <a:schemeClr val="bg2">
                  <a:lumMod val="75000"/>
                </a:schemeClr>
              </a:solidFill>
            </c:spPr>
          </c:dPt>
          <c:dPt>
            <c:idx val="6"/>
            <c:bubble3D val="0"/>
            <c:spPr>
              <a:solidFill>
                <a:srgbClr val="3366FF"/>
              </a:solidFill>
            </c:spPr>
          </c:dPt>
          <c:dPt>
            <c:idx val="7"/>
            <c:bubble3D val="0"/>
            <c:spPr>
              <a:solidFill>
                <a:schemeClr val="bg1"/>
              </a:solidFill>
            </c:spPr>
          </c:dPt>
          <c:cat>
            <c:strRef>
              <c:f>Sheet1!$G$6:$G$8</c:f>
              <c:strCache>
                <c:ptCount val="3"/>
                <c:pt idx="0">
                  <c:v>primary organic</c:v>
                </c:pt>
                <c:pt idx="1">
                  <c:v>black carbon</c:v>
                </c:pt>
                <c:pt idx="2">
                  <c:v>water</c:v>
                </c:pt>
              </c:strCache>
            </c:strRef>
          </c:cat>
          <c:val>
            <c:numRef>
              <c:f>Sheet1!$H$6:$H$8</c:f>
              <c:numCache>
                <c:formatCode>General</c:formatCode>
                <c:ptCount val="3"/>
                <c:pt idx="0">
                  <c:v>10</c:v>
                </c:pt>
                <c:pt idx="1">
                  <c:v>10</c:v>
                </c:pt>
                <c:pt idx="2">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Dust</a:t>
            </a:r>
          </a:p>
        </c:rich>
      </c:tx>
      <c:layout>
        <c:manualLayout>
          <c:xMode val="edge"/>
          <c:yMode val="edge"/>
          <c:x val="0.23678599767369099"/>
          <c:y val="0"/>
        </c:manualLayout>
      </c:layout>
      <c:overlay val="0"/>
    </c:title>
    <c:autoTitleDeleted val="0"/>
    <c:plotArea>
      <c:layout>
        <c:manualLayout>
          <c:layoutTarget val="inner"/>
          <c:xMode val="edge"/>
          <c:yMode val="edge"/>
          <c:x val="4.8696127269805503E-2"/>
          <c:y val="0.18927997402386601"/>
          <c:w val="0.73353957532559599"/>
          <c:h val="0.79781881646237496"/>
        </c:manualLayout>
      </c:layout>
      <c:pieChart>
        <c:varyColors val="1"/>
        <c:ser>
          <c:idx val="0"/>
          <c:order val="0"/>
          <c:tx>
            <c:strRef>
              <c:f>Sheet1!$I$5</c:f>
              <c:strCache>
                <c:ptCount val="1"/>
                <c:pt idx="0">
                  <c:v>Dust</c:v>
                </c:pt>
              </c:strCache>
            </c:strRef>
          </c:tx>
          <c:dPt>
            <c:idx val="0"/>
            <c:bubble3D val="0"/>
            <c:spPr>
              <a:solidFill>
                <a:srgbClr val="FFB33B"/>
              </a:solidFill>
            </c:spPr>
          </c:dPt>
          <c:dPt>
            <c:idx val="1"/>
            <c:bubble3D val="0"/>
            <c:spPr>
              <a:solidFill>
                <a:srgbClr val="FFFF00"/>
              </a:solidFill>
            </c:spPr>
          </c:dPt>
          <c:dPt>
            <c:idx val="2"/>
            <c:bubble3D val="0"/>
            <c:spPr>
              <a:solidFill>
                <a:srgbClr val="660066"/>
              </a:solidFill>
            </c:spPr>
          </c:dPt>
          <c:dPt>
            <c:idx val="3"/>
            <c:bubble3D val="0"/>
            <c:spPr>
              <a:solidFill>
                <a:schemeClr val="bg1"/>
              </a:solidFill>
            </c:spPr>
          </c:dPt>
          <c:dPt>
            <c:idx val="4"/>
            <c:bubble3D val="0"/>
            <c:spPr>
              <a:solidFill>
                <a:schemeClr val="bg1"/>
              </a:solidFill>
            </c:spPr>
          </c:dPt>
          <c:dPt>
            <c:idx val="5"/>
            <c:bubble3D val="0"/>
            <c:spPr>
              <a:solidFill>
                <a:schemeClr val="bg2">
                  <a:lumMod val="75000"/>
                </a:schemeClr>
              </a:solidFill>
            </c:spPr>
          </c:dPt>
          <c:dPt>
            <c:idx val="6"/>
            <c:bubble3D val="0"/>
            <c:spPr>
              <a:solidFill>
                <a:srgbClr val="3366FF"/>
              </a:solidFill>
            </c:spPr>
          </c:dPt>
          <c:dPt>
            <c:idx val="7"/>
            <c:bubble3D val="0"/>
            <c:spPr>
              <a:solidFill>
                <a:schemeClr val="bg1"/>
              </a:solidFill>
            </c:spPr>
          </c:dPt>
          <c:cat>
            <c:strRef>
              <c:f>Sheet1!$I$6:$I$9</c:f>
              <c:strCache>
                <c:ptCount val="4"/>
                <c:pt idx="0">
                  <c:v>dust</c:v>
                </c:pt>
                <c:pt idx="1">
                  <c:v>sulfate</c:v>
                </c:pt>
                <c:pt idx="2">
                  <c:v>ammonium</c:v>
                </c:pt>
                <c:pt idx="3">
                  <c:v>water</c:v>
                </c:pt>
              </c:strCache>
            </c:strRef>
          </c:cat>
          <c:val>
            <c:numRef>
              <c:f>Sheet1!$J$6:$J$9</c:f>
              <c:numCache>
                <c:formatCode>General</c:formatCode>
                <c:ptCount val="4"/>
                <c:pt idx="0">
                  <c:v>10</c:v>
                </c:pt>
                <c:pt idx="1">
                  <c:v>1</c:v>
                </c:pt>
                <c:pt idx="2">
                  <c:v>1</c:v>
                </c:pt>
                <c:pt idx="3">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Accumulation</a:t>
            </a:r>
          </a:p>
        </c:rich>
      </c:tx>
      <c:layout>
        <c:manualLayout>
          <c:xMode val="edge"/>
          <c:yMode val="edge"/>
          <c:x val="5.6967920676582101E-2"/>
          <c:y val="0.229121012459685"/>
        </c:manualLayout>
      </c:layout>
      <c:overlay val="0"/>
    </c:title>
    <c:autoTitleDeleted val="0"/>
    <c:plotArea>
      <c:layout>
        <c:manualLayout>
          <c:layoutTarget val="inner"/>
          <c:xMode val="edge"/>
          <c:yMode val="edge"/>
          <c:x val="9.3518518518518501E-2"/>
          <c:y val="0.40180851214548502"/>
          <c:w val="0.32037037037036997"/>
          <c:h val="0.50205726711384402"/>
        </c:manualLayout>
      </c:layout>
      <c:pieChart>
        <c:varyColors val="1"/>
        <c:ser>
          <c:idx val="2"/>
          <c:order val="0"/>
          <c:tx>
            <c:strRef>
              <c:f>Sheet1!$C$5</c:f>
              <c:strCache>
                <c:ptCount val="1"/>
                <c:pt idx="0">
                  <c:v>Accumulation</c:v>
                </c:pt>
              </c:strCache>
            </c:strRef>
          </c:tx>
          <c:explosion val="4"/>
          <c:dPt>
            <c:idx val="0"/>
            <c:bubble3D val="0"/>
            <c:spPr>
              <a:solidFill>
                <a:srgbClr val="FFFF00"/>
              </a:solidFill>
            </c:spPr>
          </c:dPt>
          <c:dPt>
            <c:idx val="1"/>
            <c:bubble3D val="0"/>
            <c:spPr>
              <a:solidFill>
                <a:srgbClr val="660066"/>
              </a:solidFill>
            </c:spPr>
          </c:dPt>
          <c:dPt>
            <c:idx val="2"/>
            <c:bubble3D val="0"/>
            <c:spPr>
              <a:solidFill>
                <a:srgbClr val="008000"/>
              </a:solidFill>
            </c:spPr>
          </c:dPt>
          <c:dPt>
            <c:idx val="3"/>
            <c:bubble3D val="0"/>
            <c:spPr>
              <a:solidFill>
                <a:srgbClr val="80694A"/>
              </a:solidFill>
            </c:spPr>
          </c:dPt>
          <c:dPt>
            <c:idx val="4"/>
            <c:bubble3D val="0"/>
            <c:spPr>
              <a:solidFill>
                <a:schemeClr val="tx1"/>
              </a:solidFill>
            </c:spPr>
          </c:dPt>
          <c:dPt>
            <c:idx val="5"/>
            <c:bubble3D val="0"/>
            <c:spPr>
              <a:solidFill>
                <a:srgbClr val="FFB33B"/>
              </a:solidFill>
            </c:spPr>
          </c:dPt>
          <c:dPt>
            <c:idx val="6"/>
            <c:bubble3D val="0"/>
            <c:spPr>
              <a:solidFill>
                <a:srgbClr val="3366FF"/>
              </a:solidFill>
            </c:spPr>
          </c:dPt>
          <c:dPt>
            <c:idx val="7"/>
            <c:bubble3D val="0"/>
            <c:spPr>
              <a:solidFill>
                <a:schemeClr val="bg1"/>
              </a:solidFill>
            </c:spPr>
          </c:dPt>
          <c:cat>
            <c:strRef>
              <c:f>Sheet1!$C$6:$C$13</c:f>
              <c:strCache>
                <c:ptCount val="8"/>
                <c:pt idx="0">
                  <c:v>sulfate</c:v>
                </c:pt>
                <c:pt idx="1">
                  <c:v>ammonium</c:v>
                </c:pt>
                <c:pt idx="2">
                  <c:v>secondary organic</c:v>
                </c:pt>
                <c:pt idx="3">
                  <c:v>primary organic</c:v>
                </c:pt>
                <c:pt idx="4">
                  <c:v>black carbon</c:v>
                </c:pt>
                <c:pt idx="5">
                  <c:v>dust</c:v>
                </c:pt>
                <c:pt idx="6">
                  <c:v>seasalt</c:v>
                </c:pt>
                <c:pt idx="7">
                  <c:v>water</c:v>
                </c:pt>
              </c:strCache>
            </c:strRef>
          </c:cat>
          <c:val>
            <c:numRef>
              <c:f>Sheet1!$D$6:$D$13</c:f>
              <c:numCache>
                <c:formatCode>General</c:formatCode>
                <c:ptCount val="8"/>
                <c:pt idx="0">
                  <c:v>1</c:v>
                </c:pt>
                <c:pt idx="1">
                  <c:v>1</c:v>
                </c:pt>
                <c:pt idx="2">
                  <c:v>1</c:v>
                </c:pt>
                <c:pt idx="3">
                  <c:v>1</c:v>
                </c:pt>
                <c:pt idx="4">
                  <c:v>1</c:v>
                </c:pt>
                <c:pt idx="5">
                  <c:v>1</c:v>
                </c:pt>
                <c:pt idx="6">
                  <c:v>1</c:v>
                </c:pt>
                <c:pt idx="7">
                  <c:v>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2073170020414102"/>
          <c:y val="0.304465935468126"/>
          <c:w val="0.47134018417189399"/>
          <c:h val="0.68153418980522196"/>
        </c:manualLayout>
      </c:layout>
      <c:overlay val="0"/>
      <c:txPr>
        <a:bodyPr/>
        <a:lstStyle/>
        <a:p>
          <a:pPr>
            <a:defRPr sz="1400"/>
          </a:pPr>
          <a:endParaRPr lang="en-US"/>
        </a:p>
      </c:txPr>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Sea Salt</a:t>
            </a:r>
          </a:p>
        </c:rich>
      </c:tx>
      <c:layout>
        <c:manualLayout>
          <c:xMode val="edge"/>
          <c:yMode val="edge"/>
          <c:x val="0.229231223798877"/>
          <c:y val="0"/>
        </c:manualLayout>
      </c:layout>
      <c:overlay val="0"/>
    </c:title>
    <c:autoTitleDeleted val="0"/>
    <c:plotArea>
      <c:layout>
        <c:manualLayout>
          <c:layoutTarget val="inner"/>
          <c:xMode val="edge"/>
          <c:yMode val="edge"/>
          <c:x val="5.2777777777777798E-2"/>
          <c:y val="0.18188760651493899"/>
          <c:w val="0.85695151684719595"/>
          <c:h val="0.77086506309998903"/>
        </c:manualLayout>
      </c:layout>
      <c:pieChart>
        <c:varyColors val="1"/>
        <c:ser>
          <c:idx val="0"/>
          <c:order val="0"/>
          <c:tx>
            <c:strRef>
              <c:f>Sheet1!$K$5</c:f>
              <c:strCache>
                <c:ptCount val="1"/>
                <c:pt idx="0">
                  <c:v>Sea Salt</c:v>
                </c:pt>
              </c:strCache>
            </c:strRef>
          </c:tx>
          <c:dPt>
            <c:idx val="0"/>
            <c:bubble3D val="0"/>
            <c:spPr>
              <a:solidFill>
                <a:srgbClr val="3366FF"/>
              </a:solidFill>
            </c:spPr>
          </c:dPt>
          <c:dPt>
            <c:idx val="1"/>
            <c:bubble3D val="0"/>
            <c:spPr>
              <a:solidFill>
                <a:srgbClr val="FFFF00"/>
              </a:solidFill>
            </c:spPr>
          </c:dPt>
          <c:dPt>
            <c:idx val="2"/>
            <c:bubble3D val="0"/>
            <c:spPr>
              <a:solidFill>
                <a:srgbClr val="660066"/>
              </a:solidFill>
            </c:spPr>
          </c:dPt>
          <c:dPt>
            <c:idx val="3"/>
            <c:bubble3D val="0"/>
            <c:spPr>
              <a:solidFill>
                <a:schemeClr val="bg1"/>
              </a:solidFill>
            </c:spPr>
          </c:dPt>
          <c:dPt>
            <c:idx val="4"/>
            <c:bubble3D val="0"/>
            <c:spPr>
              <a:solidFill>
                <a:schemeClr val="bg1"/>
              </a:solidFill>
            </c:spPr>
          </c:dPt>
          <c:dPt>
            <c:idx val="5"/>
            <c:bubble3D val="0"/>
            <c:spPr>
              <a:solidFill>
                <a:schemeClr val="bg2">
                  <a:lumMod val="75000"/>
                </a:schemeClr>
              </a:solidFill>
            </c:spPr>
          </c:dPt>
          <c:dPt>
            <c:idx val="6"/>
            <c:bubble3D val="0"/>
            <c:spPr>
              <a:solidFill>
                <a:srgbClr val="3366FF"/>
              </a:solidFill>
            </c:spPr>
          </c:dPt>
          <c:dPt>
            <c:idx val="7"/>
            <c:bubble3D val="0"/>
            <c:spPr>
              <a:solidFill>
                <a:schemeClr val="bg1"/>
              </a:solidFill>
            </c:spPr>
          </c:dPt>
          <c:cat>
            <c:strRef>
              <c:f>Sheet1!$K$6:$K$9</c:f>
              <c:strCache>
                <c:ptCount val="4"/>
                <c:pt idx="0">
                  <c:v>seasalt</c:v>
                </c:pt>
                <c:pt idx="1">
                  <c:v>sulfate</c:v>
                </c:pt>
                <c:pt idx="2">
                  <c:v>ammonium</c:v>
                </c:pt>
                <c:pt idx="3">
                  <c:v>water</c:v>
                </c:pt>
              </c:strCache>
            </c:strRef>
          </c:cat>
          <c:val>
            <c:numRef>
              <c:f>Sheet1!$L$6:$L$9</c:f>
              <c:numCache>
                <c:formatCode>General</c:formatCode>
                <c:ptCount val="4"/>
                <c:pt idx="0">
                  <c:v>10</c:v>
                </c:pt>
                <c:pt idx="1">
                  <c:v>1</c:v>
                </c:pt>
                <c:pt idx="2">
                  <c:v>1</c:v>
                </c:pt>
                <c:pt idx="3">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Accumulation</a:t>
            </a:r>
          </a:p>
        </c:rich>
      </c:tx>
      <c:layout>
        <c:manualLayout>
          <c:xMode val="edge"/>
          <c:yMode val="edge"/>
          <c:x val="4.9745486359659601E-3"/>
          <c:y val="0.19156613796481201"/>
        </c:manualLayout>
      </c:layout>
      <c:overlay val="0"/>
    </c:title>
    <c:autoTitleDeleted val="0"/>
    <c:plotArea>
      <c:layout>
        <c:manualLayout>
          <c:layoutTarget val="inner"/>
          <c:xMode val="edge"/>
          <c:yMode val="edge"/>
          <c:x val="3.6080271216097998E-2"/>
          <c:y val="0.22962962962962999"/>
          <c:w val="0.43722222222222201"/>
          <c:h val="0.72870370370370396"/>
        </c:manualLayout>
      </c:layout>
      <c:pieChart>
        <c:varyColors val="1"/>
        <c:ser>
          <c:idx val="0"/>
          <c:order val="0"/>
          <c:tx>
            <c:strRef>
              <c:f>Sheet1!$C$5</c:f>
              <c:strCache>
                <c:ptCount val="1"/>
                <c:pt idx="0">
                  <c:v>Accumulation</c:v>
                </c:pt>
              </c:strCache>
            </c:strRef>
          </c:tx>
          <c:dPt>
            <c:idx val="0"/>
            <c:bubble3D val="0"/>
            <c:spPr>
              <a:solidFill>
                <a:srgbClr val="FFFF00"/>
              </a:solidFill>
            </c:spPr>
          </c:dPt>
          <c:dPt>
            <c:idx val="1"/>
            <c:bubble3D val="0"/>
            <c:spPr>
              <a:solidFill>
                <a:srgbClr val="008000"/>
              </a:solidFill>
            </c:spPr>
          </c:dPt>
          <c:dPt>
            <c:idx val="2"/>
            <c:bubble3D val="0"/>
            <c:spPr>
              <a:solidFill>
                <a:srgbClr val="80694A"/>
              </a:solidFill>
            </c:spPr>
          </c:dPt>
          <c:dPt>
            <c:idx val="3"/>
            <c:bubble3D val="0"/>
            <c:spPr>
              <a:solidFill>
                <a:schemeClr val="tx1"/>
              </a:solidFill>
            </c:spPr>
          </c:dPt>
          <c:dPt>
            <c:idx val="4"/>
            <c:bubble3D val="0"/>
            <c:spPr>
              <a:solidFill>
                <a:srgbClr val="FFB33B"/>
              </a:solidFill>
            </c:spPr>
          </c:dPt>
          <c:dPt>
            <c:idx val="5"/>
            <c:bubble3D val="0"/>
            <c:spPr>
              <a:solidFill>
                <a:srgbClr val="3366FF"/>
              </a:solidFill>
            </c:spPr>
          </c:dPt>
          <c:dPt>
            <c:idx val="6"/>
            <c:bubble3D val="0"/>
            <c:spPr>
              <a:solidFill>
                <a:schemeClr val="bg1"/>
              </a:solidFill>
            </c:spPr>
          </c:dPt>
          <c:cat>
            <c:strRef>
              <c:f>Sheet1!$C$16:$C$22</c:f>
              <c:strCache>
                <c:ptCount val="7"/>
                <c:pt idx="0">
                  <c:v>sulfate</c:v>
                </c:pt>
                <c:pt idx="1">
                  <c:v>secondary organic</c:v>
                </c:pt>
                <c:pt idx="2">
                  <c:v>primary organic</c:v>
                </c:pt>
                <c:pt idx="3">
                  <c:v>black carbon</c:v>
                </c:pt>
                <c:pt idx="4">
                  <c:v>dust</c:v>
                </c:pt>
                <c:pt idx="5">
                  <c:v>seasalt</c:v>
                </c:pt>
                <c:pt idx="6">
                  <c:v>water</c:v>
                </c:pt>
              </c:strCache>
            </c:strRef>
          </c:cat>
          <c:val>
            <c:numRef>
              <c:f>Sheet1!$D$16:$D$22</c:f>
              <c:numCache>
                <c:formatCode>General</c:formatCode>
                <c:ptCount val="7"/>
                <c:pt idx="0">
                  <c:v>1</c:v>
                </c:pt>
                <c:pt idx="1">
                  <c:v>1</c:v>
                </c:pt>
                <c:pt idx="2">
                  <c:v>1</c:v>
                </c:pt>
                <c:pt idx="3">
                  <c:v>1</c:v>
                </c:pt>
                <c:pt idx="4">
                  <c:v>1</c:v>
                </c:pt>
                <c:pt idx="5">
                  <c:v>1</c:v>
                </c:pt>
                <c:pt idx="6">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2777777777777798E-2"/>
          <c:y val="0.18188760651493899"/>
          <c:w val="0.85695151684719595"/>
          <c:h val="0.77086506309998903"/>
        </c:manualLayout>
      </c:layout>
      <c:pieChart>
        <c:varyColors val="1"/>
        <c:ser>
          <c:idx val="0"/>
          <c:order val="0"/>
          <c:tx>
            <c:strRef>
              <c:f>Sheet1!$K$5</c:f>
              <c:strCache>
                <c:ptCount val="1"/>
                <c:pt idx="0">
                  <c:v>Sea Salt</c:v>
                </c:pt>
              </c:strCache>
            </c:strRef>
          </c:tx>
          <c:dPt>
            <c:idx val="0"/>
            <c:bubble3D val="0"/>
            <c:spPr>
              <a:solidFill>
                <a:srgbClr val="3366FF"/>
              </a:solidFill>
            </c:spPr>
          </c:dPt>
          <c:dPt>
            <c:idx val="1"/>
            <c:bubble3D val="0"/>
            <c:spPr>
              <a:solidFill>
                <a:srgbClr val="FFFF00"/>
              </a:solidFill>
            </c:spPr>
          </c:dPt>
          <c:dPt>
            <c:idx val="2"/>
            <c:bubble3D val="0"/>
            <c:spPr>
              <a:solidFill>
                <a:srgbClr val="660066"/>
              </a:solidFill>
            </c:spPr>
          </c:dPt>
          <c:dPt>
            <c:idx val="3"/>
            <c:bubble3D val="0"/>
            <c:spPr>
              <a:solidFill>
                <a:schemeClr val="bg1"/>
              </a:solidFill>
            </c:spPr>
          </c:dPt>
          <c:dPt>
            <c:idx val="4"/>
            <c:bubble3D val="0"/>
            <c:spPr>
              <a:solidFill>
                <a:schemeClr val="bg1"/>
              </a:solidFill>
            </c:spPr>
          </c:dPt>
          <c:dPt>
            <c:idx val="5"/>
            <c:bubble3D val="0"/>
            <c:spPr>
              <a:solidFill>
                <a:schemeClr val="bg2">
                  <a:lumMod val="75000"/>
                </a:schemeClr>
              </a:solidFill>
            </c:spPr>
          </c:dPt>
          <c:dPt>
            <c:idx val="6"/>
            <c:bubble3D val="0"/>
            <c:spPr>
              <a:solidFill>
                <a:srgbClr val="3366FF"/>
              </a:solidFill>
            </c:spPr>
          </c:dPt>
          <c:dPt>
            <c:idx val="7"/>
            <c:bubble3D val="0"/>
            <c:spPr>
              <a:solidFill>
                <a:schemeClr val="bg1"/>
              </a:solidFill>
            </c:spPr>
          </c:dPt>
          <c:cat>
            <c:strRef>
              <c:f>Sheet1!$K$6:$K$9</c:f>
              <c:strCache>
                <c:ptCount val="4"/>
                <c:pt idx="0">
                  <c:v>seasalt</c:v>
                </c:pt>
                <c:pt idx="1">
                  <c:v>sulfate</c:v>
                </c:pt>
                <c:pt idx="2">
                  <c:v>ammonium</c:v>
                </c:pt>
                <c:pt idx="3">
                  <c:v>water</c:v>
                </c:pt>
              </c:strCache>
            </c:strRef>
          </c:cat>
          <c:val>
            <c:numRef>
              <c:f>Sheet1!$L$6:$L$9</c:f>
              <c:numCache>
                <c:formatCode>General</c:formatCode>
                <c:ptCount val="4"/>
                <c:pt idx="0">
                  <c:v>10</c:v>
                </c:pt>
                <c:pt idx="1">
                  <c:v>1</c:v>
                </c:pt>
                <c:pt idx="2">
                  <c:v>1</c:v>
                </c:pt>
                <c:pt idx="3">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696127269805503E-2"/>
          <c:y val="0.18927997402386601"/>
          <c:w val="0.73353957532559599"/>
          <c:h val="0.79781881646237496"/>
        </c:manualLayout>
      </c:layout>
      <c:pieChart>
        <c:varyColors val="1"/>
        <c:ser>
          <c:idx val="0"/>
          <c:order val="0"/>
          <c:tx>
            <c:strRef>
              <c:f>Sheet1!$I$5</c:f>
              <c:strCache>
                <c:ptCount val="1"/>
                <c:pt idx="0">
                  <c:v>Dust</c:v>
                </c:pt>
              </c:strCache>
            </c:strRef>
          </c:tx>
          <c:dPt>
            <c:idx val="0"/>
            <c:bubble3D val="0"/>
            <c:spPr>
              <a:solidFill>
                <a:srgbClr val="FFB33B"/>
              </a:solidFill>
            </c:spPr>
          </c:dPt>
          <c:dPt>
            <c:idx val="1"/>
            <c:bubble3D val="0"/>
            <c:spPr>
              <a:solidFill>
                <a:srgbClr val="FFFF00"/>
              </a:solidFill>
            </c:spPr>
          </c:dPt>
          <c:dPt>
            <c:idx val="2"/>
            <c:bubble3D val="0"/>
            <c:spPr>
              <a:solidFill>
                <a:srgbClr val="660066"/>
              </a:solidFill>
            </c:spPr>
          </c:dPt>
          <c:dPt>
            <c:idx val="3"/>
            <c:bubble3D val="0"/>
            <c:spPr>
              <a:solidFill>
                <a:schemeClr val="bg1"/>
              </a:solidFill>
            </c:spPr>
          </c:dPt>
          <c:dPt>
            <c:idx val="4"/>
            <c:bubble3D val="0"/>
            <c:spPr>
              <a:solidFill>
                <a:schemeClr val="bg1"/>
              </a:solidFill>
            </c:spPr>
          </c:dPt>
          <c:dPt>
            <c:idx val="5"/>
            <c:bubble3D val="0"/>
            <c:spPr>
              <a:solidFill>
                <a:schemeClr val="bg2">
                  <a:lumMod val="75000"/>
                </a:schemeClr>
              </a:solidFill>
            </c:spPr>
          </c:dPt>
          <c:dPt>
            <c:idx val="6"/>
            <c:bubble3D val="0"/>
            <c:spPr>
              <a:solidFill>
                <a:srgbClr val="3366FF"/>
              </a:solidFill>
            </c:spPr>
          </c:dPt>
          <c:dPt>
            <c:idx val="7"/>
            <c:bubble3D val="0"/>
            <c:spPr>
              <a:solidFill>
                <a:schemeClr val="bg1"/>
              </a:solidFill>
            </c:spPr>
          </c:dPt>
          <c:cat>
            <c:strRef>
              <c:f>Sheet1!$I$6:$I$9</c:f>
              <c:strCache>
                <c:ptCount val="4"/>
                <c:pt idx="0">
                  <c:v>dust</c:v>
                </c:pt>
                <c:pt idx="1">
                  <c:v>sulfate</c:v>
                </c:pt>
                <c:pt idx="2">
                  <c:v>ammonium</c:v>
                </c:pt>
                <c:pt idx="3">
                  <c:v>water</c:v>
                </c:pt>
              </c:strCache>
            </c:strRef>
          </c:cat>
          <c:val>
            <c:numRef>
              <c:f>Sheet1!$J$6:$J$9</c:f>
              <c:numCache>
                <c:formatCode>General</c:formatCode>
                <c:ptCount val="4"/>
                <c:pt idx="0">
                  <c:v>10</c:v>
                </c:pt>
                <c:pt idx="1">
                  <c:v>1</c:v>
                </c:pt>
                <c:pt idx="2">
                  <c:v>1</c:v>
                </c:pt>
                <c:pt idx="3">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a:t>Coarse</a:t>
            </a:r>
            <a:endParaRPr lang="en-US" dirty="0"/>
          </a:p>
        </c:rich>
      </c:tx>
      <c:layout>
        <c:manualLayout>
          <c:xMode val="edge"/>
          <c:yMode val="edge"/>
          <c:x val="0.23027347388028099"/>
          <c:y val="3.08641975308642E-3"/>
        </c:manualLayout>
      </c:layout>
      <c:overlay val="0"/>
    </c:title>
    <c:autoTitleDeleted val="0"/>
    <c:plotArea>
      <c:layout>
        <c:manualLayout>
          <c:layoutTarget val="inner"/>
          <c:xMode val="edge"/>
          <c:yMode val="edge"/>
          <c:x val="3.8323709536308002E-2"/>
          <c:y val="0.170018113932941"/>
          <c:w val="0.71807337912548197"/>
          <c:h val="0.79224058260323105"/>
        </c:manualLayout>
      </c:layout>
      <c:pieChart>
        <c:varyColors val="1"/>
        <c:ser>
          <c:idx val="0"/>
          <c:order val="0"/>
          <c:tx>
            <c:strRef>
              <c:f>Sheet1!$I$10</c:f>
              <c:strCache>
                <c:ptCount val="1"/>
                <c:pt idx="0">
                  <c:v>Coarse</c:v>
                </c:pt>
              </c:strCache>
            </c:strRef>
          </c:tx>
          <c:dPt>
            <c:idx val="0"/>
            <c:bubble3D val="0"/>
            <c:spPr>
              <a:solidFill>
                <a:srgbClr val="FFB33B"/>
              </a:solidFill>
            </c:spPr>
          </c:dPt>
          <c:dPt>
            <c:idx val="1"/>
            <c:bubble3D val="0"/>
            <c:spPr>
              <a:solidFill>
                <a:srgbClr val="3366FF"/>
              </a:solidFill>
            </c:spPr>
          </c:dPt>
          <c:dPt>
            <c:idx val="2"/>
            <c:bubble3D val="0"/>
            <c:spPr>
              <a:solidFill>
                <a:srgbClr val="FFFF00"/>
              </a:solidFill>
            </c:spPr>
          </c:dPt>
          <c:dPt>
            <c:idx val="3"/>
            <c:bubble3D val="0"/>
            <c:spPr>
              <a:solidFill>
                <a:schemeClr val="bg1"/>
              </a:solidFill>
            </c:spPr>
          </c:dPt>
          <c:cat>
            <c:strRef>
              <c:f>Sheet1!$I$11:$I$14</c:f>
              <c:strCache>
                <c:ptCount val="4"/>
                <c:pt idx="0">
                  <c:v>dust</c:v>
                </c:pt>
                <c:pt idx="1">
                  <c:v>seasalt</c:v>
                </c:pt>
                <c:pt idx="2">
                  <c:v>sulfate</c:v>
                </c:pt>
                <c:pt idx="3">
                  <c:v>water</c:v>
                </c:pt>
              </c:strCache>
            </c:strRef>
          </c:cat>
          <c:val>
            <c:numRef>
              <c:f>Sheet1!$J$11:$J$14</c:f>
              <c:numCache>
                <c:formatCode>General</c:formatCode>
                <c:ptCount val="4"/>
                <c:pt idx="0">
                  <c:v>10</c:v>
                </c:pt>
                <c:pt idx="1">
                  <c:v>10</c:v>
                </c:pt>
                <c:pt idx="2">
                  <c:v>1</c:v>
                </c:pt>
                <c:pt idx="3">
                  <c:v>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9FD799E-D06C-4B2B-95CD-09D2CEB34163}" type="datetimeFigureOut">
              <a:rPr lang="en-US"/>
              <a:pPr>
                <a:defRPr/>
              </a:pPr>
              <a:t>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04DBF3E1-81DF-476B-9E4D-2E135E325BC7}" type="slidenum">
              <a:rPr lang="en-US"/>
              <a:pPr>
                <a:defRPr/>
              </a:pPr>
              <a:t>‹#›</a:t>
            </a:fld>
            <a:endParaRPr lang="en-US"/>
          </a:p>
        </p:txBody>
      </p:sp>
    </p:spTree>
    <p:extLst>
      <p:ext uri="{BB962C8B-B14F-4D97-AF65-F5344CB8AC3E}">
        <p14:creationId xmlns:p14="http://schemas.microsoft.com/office/powerpoint/2010/main" val="23605789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fontAlgn="base">
              <a:spcBef>
                <a:spcPct val="0"/>
              </a:spcBef>
              <a:spcAft>
                <a:spcPct val="0"/>
              </a:spcAft>
            </a:pPr>
            <a:fld id="{A0C5CC30-60FB-444F-8100-BE0BD26A14F2}" type="slidenum">
              <a:rPr lang="en-US" altLang="en-US">
                <a:ea typeface="ＭＳ Ｐゴシック" pitchFamily="-108" charset="-128"/>
              </a:rPr>
              <a:pPr fontAlgn="base">
                <a:spcBef>
                  <a:spcPct val="0"/>
                </a:spcBef>
                <a:spcAft>
                  <a:spcPct val="0"/>
                </a:spcAft>
              </a:pPr>
              <a:t>1</a:t>
            </a:fld>
            <a:endParaRPr lang="en-US" altLang="en-US">
              <a:ea typeface="ＭＳ Ｐゴシック" pitchFamily="-108" charset="-128"/>
            </a:endParaRPr>
          </a:p>
        </p:txBody>
      </p:sp>
      <p:sp>
        <p:nvSpPr>
          <p:cNvPr id="4099"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100"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a:lnSpc>
                <a:spcPct val="80000"/>
              </a:lnSpc>
              <a:spcBef>
                <a:spcPct val="0"/>
              </a:spcBef>
            </a:pPr>
            <a:r>
              <a:rPr lang="en-US" altLang="en-US" smtClean="0">
                <a:latin typeface="Times New Roman" pitchFamily="18" charset="0"/>
              </a:rPr>
              <a:t>Summary: Climate simulations must account for all of the important radiative forcing mechanisms, and aerosols produce several. Given the variety of sizes and compositions of aerosol particles, it is computationally too expensive to represent the full complexity in multi-century climate simulations. PNNL staff have therefore developed minimal representation of the aerosol that is suitable for treating aerosol direct and indirect effects on the planetary energy balance. By comparing with simulations using a more complex benchmark representation of the aerosol, they were able to show that the minimal representation is adequate for climate change simulations, and sufficiently inexpensive to enable multi-century simulations. It is being used for the CMIP5 IPCC suite of simulations.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B74C44-6984-4D7B-9231-5E7F25EB0BE9}" type="slidenum">
              <a:rPr lang="en-US"/>
              <a:pPr>
                <a:defRPr/>
              </a:pPr>
              <a:t>‹#›</a:t>
            </a:fld>
            <a:endParaRPr lang="en-US"/>
          </a:p>
        </p:txBody>
      </p:sp>
    </p:spTree>
    <p:extLst>
      <p:ext uri="{BB962C8B-B14F-4D97-AF65-F5344CB8AC3E}">
        <p14:creationId xmlns:p14="http://schemas.microsoft.com/office/powerpoint/2010/main" val="393428115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Times New Roman" pitchFamily="-112"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Times New Roman" pitchFamily="-112"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defRPr>
            </a:lvl1pPr>
          </a:lstStyle>
          <a:p>
            <a:pPr>
              <a:defRPr/>
            </a:pPr>
            <a:fld id="{B74D4258-3B8C-47F6-90B8-F5256C0326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a:solidFill>
            <a:schemeClr val="tx2"/>
          </a:solidFill>
          <a:latin typeface="+mj-lt"/>
          <a:ea typeface="ＭＳ Ｐゴシック" pitchFamily="-108" charset="-128"/>
          <a:cs typeface="ＭＳ Ｐゴシック" pitchFamily="-112" charset="-128"/>
        </a:defRPr>
      </a:lvl1pPr>
      <a:lvl2pPr algn="ctr" rtl="0" eaLnBrk="0" fontAlgn="base" hangingPunct="0">
        <a:spcBef>
          <a:spcPct val="0"/>
        </a:spcBef>
        <a:spcAft>
          <a:spcPct val="0"/>
        </a:spcAft>
        <a:defRPr sz="4400">
          <a:solidFill>
            <a:schemeClr val="tx2"/>
          </a:solidFill>
          <a:latin typeface="Times New Roman" charset="0"/>
          <a:ea typeface="ＭＳ Ｐゴシック" pitchFamily="-108" charset="-128"/>
          <a:cs typeface="ＭＳ Ｐゴシック" pitchFamily="-112" charset="-128"/>
        </a:defRPr>
      </a:lvl2pPr>
      <a:lvl3pPr algn="ctr" rtl="0" eaLnBrk="0" fontAlgn="base" hangingPunct="0">
        <a:spcBef>
          <a:spcPct val="0"/>
        </a:spcBef>
        <a:spcAft>
          <a:spcPct val="0"/>
        </a:spcAft>
        <a:defRPr sz="4400">
          <a:solidFill>
            <a:schemeClr val="tx2"/>
          </a:solidFill>
          <a:latin typeface="Times New Roman" charset="0"/>
          <a:ea typeface="ＭＳ Ｐゴシック" pitchFamily="-108" charset="-128"/>
          <a:cs typeface="ＭＳ Ｐゴシック" pitchFamily="-112" charset="-128"/>
        </a:defRPr>
      </a:lvl3pPr>
      <a:lvl4pPr algn="ctr" rtl="0" eaLnBrk="0" fontAlgn="base" hangingPunct="0">
        <a:spcBef>
          <a:spcPct val="0"/>
        </a:spcBef>
        <a:spcAft>
          <a:spcPct val="0"/>
        </a:spcAft>
        <a:defRPr sz="4400">
          <a:solidFill>
            <a:schemeClr val="tx2"/>
          </a:solidFill>
          <a:latin typeface="Times New Roman" charset="0"/>
          <a:ea typeface="ＭＳ Ｐゴシック" pitchFamily="-108" charset="-128"/>
          <a:cs typeface="ＭＳ Ｐゴシック" pitchFamily="-112" charset="-128"/>
        </a:defRPr>
      </a:lvl4pPr>
      <a:lvl5pPr algn="ctr" rtl="0" eaLnBrk="0" fontAlgn="base" hangingPunct="0">
        <a:spcBef>
          <a:spcPct val="0"/>
        </a:spcBef>
        <a:spcAft>
          <a:spcPct val="0"/>
        </a:spcAft>
        <a:defRPr sz="4400">
          <a:solidFill>
            <a:schemeClr val="tx2"/>
          </a:solidFill>
          <a:latin typeface="Times New Roman" charset="0"/>
          <a:ea typeface="ＭＳ Ｐゴシック" pitchFamily="-108" charset="-128"/>
          <a:cs typeface="ＭＳ Ｐゴシック" pitchFamily="-112"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8"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8"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8"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8"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8"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12" Type="http://schemas.openxmlformats.org/officeDocument/2006/relationships/chart" Target="../charts/chart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11" Type="http://schemas.openxmlformats.org/officeDocument/2006/relationships/chart" Target="../charts/chart9.xml"/><Relationship Id="rId5" Type="http://schemas.openxmlformats.org/officeDocument/2006/relationships/chart" Target="../charts/chart3.xml"/><Relationship Id="rId10" Type="http://schemas.openxmlformats.org/officeDocument/2006/relationships/chart" Target="../charts/chart8.xml"/><Relationship Id="rId4" Type="http://schemas.openxmlformats.org/officeDocument/2006/relationships/chart" Target="../charts/chart2.xml"/><Relationship Id="rId9"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495800" y="1066800"/>
            <a:ext cx="4343400" cy="22098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5362" name="Text Box 4"/>
          <p:cNvSpPr txBox="1">
            <a:spLocks noChangeArrowheads="1"/>
          </p:cNvSpPr>
          <p:nvPr/>
        </p:nvSpPr>
        <p:spPr bwMode="auto">
          <a:xfrm>
            <a:off x="228600" y="1066800"/>
            <a:ext cx="38862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fontAlgn="auto">
              <a:spcBef>
                <a:spcPts val="0"/>
              </a:spcBef>
              <a:spcAft>
                <a:spcPts val="0"/>
              </a:spcAft>
              <a:defRPr/>
            </a:pPr>
            <a:r>
              <a:rPr lang="en-US" sz="1600" b="1" u="sng" dirty="0">
                <a:latin typeface="Cambria" pitchFamily="18" charset="0"/>
              </a:rPr>
              <a:t>Science </a:t>
            </a:r>
            <a:r>
              <a:rPr lang="en-US" sz="1600" b="1" u="sng" dirty="0" smtClean="0">
                <a:latin typeface="Cambria" pitchFamily="18" charset="0"/>
              </a:rPr>
              <a:t>Question</a:t>
            </a:r>
          </a:p>
          <a:p>
            <a:pPr fontAlgn="auto">
              <a:spcBef>
                <a:spcPts val="0"/>
              </a:spcBef>
              <a:spcAft>
                <a:spcPts val="0"/>
              </a:spcAft>
              <a:defRPr/>
            </a:pPr>
            <a:r>
              <a:rPr lang="en-US" sz="1400" b="1" dirty="0" smtClean="0">
                <a:latin typeface="Cambria"/>
                <a:ea typeface="ＭＳ Ｐゴシック" charset="0"/>
                <a:cs typeface="ＭＳ Ｐゴシック" charset="0"/>
              </a:rPr>
              <a:t>How much complexity is needed to estimate aerosol radiative forcing?</a:t>
            </a:r>
          </a:p>
          <a:p>
            <a:pPr fontAlgn="auto">
              <a:spcBef>
                <a:spcPts val="0"/>
              </a:spcBef>
              <a:spcAft>
                <a:spcPts val="0"/>
              </a:spcAft>
              <a:defRPr/>
            </a:pPr>
            <a:r>
              <a:rPr lang="en-US" sz="1600" b="1" u="sng" dirty="0">
                <a:latin typeface="Cambria" charset="0"/>
              </a:rPr>
              <a:t>Approach</a:t>
            </a:r>
          </a:p>
          <a:p>
            <a:pPr marL="117475" indent="-117475" fontAlgn="auto">
              <a:lnSpc>
                <a:spcPct val="75000"/>
              </a:lnSpc>
              <a:spcBef>
                <a:spcPct val="50000"/>
              </a:spcBef>
              <a:spcAft>
                <a:spcPts val="0"/>
              </a:spcAft>
              <a:buFont typeface="Times" charset="0"/>
              <a:buChar char="•"/>
              <a:tabLst>
                <a:tab pos="4054475" algn="r"/>
              </a:tabLst>
              <a:defRPr/>
            </a:pPr>
            <a:r>
              <a:rPr lang="en-US" sz="1400" b="1" dirty="0">
                <a:latin typeface="Cambria" charset="0"/>
              </a:rPr>
              <a:t>Decompose aerosol radiative forcing into direct, indirect, and semi-direct solar and infrared contributions</a:t>
            </a:r>
          </a:p>
          <a:p>
            <a:pPr marL="117475" indent="-117475" fontAlgn="auto">
              <a:lnSpc>
                <a:spcPct val="75000"/>
              </a:lnSpc>
              <a:spcBef>
                <a:spcPct val="50000"/>
              </a:spcBef>
              <a:spcAft>
                <a:spcPts val="0"/>
              </a:spcAft>
              <a:buFont typeface="Times" charset="0"/>
              <a:buChar char="•"/>
              <a:tabLst>
                <a:tab pos="4054475" algn="r"/>
              </a:tabLst>
              <a:defRPr/>
            </a:pPr>
            <a:r>
              <a:rPr lang="en-US" sz="1400" b="1" dirty="0">
                <a:latin typeface="Cambria" charset="0"/>
              </a:rPr>
              <a:t>Compare estimates by CAM5 using benchmark and minimal representation of the aerosol</a:t>
            </a:r>
          </a:p>
          <a:p>
            <a:pPr fontAlgn="auto">
              <a:spcBef>
                <a:spcPts val="0"/>
              </a:spcBef>
              <a:spcAft>
                <a:spcPts val="0"/>
              </a:spcAft>
              <a:defRPr/>
            </a:pPr>
            <a:endParaRPr lang="en-US" sz="1600" b="1" u="sng" dirty="0">
              <a:latin typeface="Cambria" charset="0"/>
            </a:endParaRPr>
          </a:p>
          <a:p>
            <a:pPr fontAlgn="auto">
              <a:spcBef>
                <a:spcPts val="0"/>
              </a:spcBef>
              <a:spcAft>
                <a:spcPts val="0"/>
              </a:spcAft>
              <a:defRPr/>
            </a:pPr>
            <a:endParaRPr lang="en-US" sz="1600" b="1" u="sng" dirty="0">
              <a:latin typeface="Cambria" pitchFamily="18" charset="0"/>
            </a:endParaRPr>
          </a:p>
        </p:txBody>
      </p:sp>
      <p:sp>
        <p:nvSpPr>
          <p:cNvPr id="2052" name="Text Box 7"/>
          <p:cNvSpPr txBox="1">
            <a:spLocks noChangeArrowheads="1"/>
          </p:cNvSpPr>
          <p:nvPr/>
        </p:nvSpPr>
        <p:spPr bwMode="auto">
          <a:xfrm>
            <a:off x="276225" y="609600"/>
            <a:ext cx="8610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lgn="ctr" eaLnBrk="1" hangingPunct="1">
              <a:spcBef>
                <a:spcPct val="50000"/>
              </a:spcBef>
            </a:pPr>
            <a:r>
              <a:rPr lang="en-US" altLang="en-US" sz="1400" b="1">
                <a:solidFill>
                  <a:schemeClr val="tx2"/>
                </a:solidFill>
                <a:latin typeface="Cambria" pitchFamily="18" charset="0"/>
                <a:ea typeface="ＭＳ Ｐゴシック" pitchFamily="-108" charset="-128"/>
              </a:rPr>
              <a:t>Steven Ghan, Xiaohong Liu, Richard Easter, Jin-Ho Yoon, Philip Rasch </a:t>
            </a:r>
          </a:p>
        </p:txBody>
      </p:sp>
      <p:sp>
        <p:nvSpPr>
          <p:cNvPr id="2053" name="Text Box 16"/>
          <p:cNvSpPr txBox="1">
            <a:spLocks noChangeArrowheads="1"/>
          </p:cNvSpPr>
          <p:nvPr/>
        </p:nvSpPr>
        <p:spPr bwMode="auto">
          <a:xfrm>
            <a:off x="6091238" y="3379788"/>
            <a:ext cx="3048000" cy="333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spcAft>
                <a:spcPts val="600"/>
              </a:spcAft>
            </a:pPr>
            <a:r>
              <a:rPr lang="en-US" altLang="en-US" sz="1600" b="1" u="sng">
                <a:latin typeface="Cambria" pitchFamily="18" charset="0"/>
                <a:ea typeface="ＭＳ Ｐゴシック" pitchFamily="-108" charset="-128"/>
              </a:rPr>
              <a:t>Key Accomplishment</a:t>
            </a:r>
          </a:p>
          <a:p>
            <a:pPr>
              <a:spcAft>
                <a:spcPts val="600"/>
              </a:spcAft>
            </a:pPr>
            <a:r>
              <a:rPr lang="en-US" altLang="en-US" sz="1400" b="1">
                <a:latin typeface="Cambria" pitchFamily="18" charset="0"/>
                <a:ea typeface="ＭＳ Ｐゴシック" pitchFamily="-108" charset="-128"/>
              </a:rPr>
              <a:t>Radiative forcing estimates with 3 and 7 modes agree to within 0.1 W m</a:t>
            </a:r>
            <a:r>
              <a:rPr lang="en-US" altLang="en-US" sz="1400" b="1" baseline="30000">
                <a:latin typeface="Cambria" pitchFamily="18" charset="0"/>
                <a:ea typeface="ＭＳ Ｐゴシック" pitchFamily="-108" charset="-128"/>
              </a:rPr>
              <a:t>-2</a:t>
            </a:r>
            <a:r>
              <a:rPr lang="en-US" altLang="en-US" sz="1400" b="1">
                <a:latin typeface="Cambria" pitchFamily="18" charset="0"/>
                <a:ea typeface="ＭＳ Ｐゴシック" pitchFamily="-108" charset="-128"/>
              </a:rPr>
              <a:t> for all components, thus enabling multi-century simulations with 3 modes. </a:t>
            </a:r>
          </a:p>
          <a:p>
            <a:pPr>
              <a:spcAft>
                <a:spcPct val="50000"/>
              </a:spcAft>
            </a:pPr>
            <a:r>
              <a:rPr lang="en-US" altLang="en-US" sz="1600" b="1" u="sng">
                <a:latin typeface="Cambria" pitchFamily="18" charset="0"/>
                <a:ea typeface="ＭＳ Ｐゴシック" pitchFamily="-108" charset="-128"/>
              </a:rPr>
              <a:t>Publication</a:t>
            </a:r>
          </a:p>
          <a:p>
            <a:pPr>
              <a:spcAft>
                <a:spcPct val="50000"/>
              </a:spcAft>
            </a:pPr>
            <a:r>
              <a:rPr lang="en-US" altLang="en-US" sz="1400">
                <a:latin typeface="Cambria" pitchFamily="18" charset="0"/>
                <a:ea typeface="ＭＳ Ｐゴシック" pitchFamily="-108" charset="-128"/>
              </a:rPr>
              <a:t>Ghan., et al.: “</a:t>
            </a:r>
            <a:r>
              <a:rPr lang="en-US" altLang="en-US" sz="1400">
                <a:ea typeface="ＭＳ Ｐゴシック" pitchFamily="-108" charset="-128"/>
              </a:rPr>
              <a:t>Toward a minimal representation of aerosols in climate models: Comparative decomposition of aerosol direct, semi-direct and indirect radiative forcing,” </a:t>
            </a:r>
            <a:r>
              <a:rPr lang="en-US" altLang="en-US" sz="1400" i="1">
                <a:ea typeface="ＭＳ Ｐゴシック" pitchFamily="-108" charset="-128"/>
              </a:rPr>
              <a:t>J. Climate</a:t>
            </a:r>
            <a:r>
              <a:rPr lang="en-US" altLang="en-US" sz="1400">
                <a:ea typeface="ＭＳ Ｐゴシック" pitchFamily="-108" charset="-128"/>
              </a:rPr>
              <a:t>, in press</a:t>
            </a:r>
            <a:r>
              <a:rPr lang="en-US" altLang="en-US" sz="1400">
                <a:latin typeface="Cambria" pitchFamily="18" charset="0"/>
                <a:ea typeface="ＭＳ Ｐゴシック" pitchFamily="-108" charset="-128"/>
              </a:rPr>
              <a:t>.</a:t>
            </a:r>
          </a:p>
          <a:p>
            <a:pPr>
              <a:spcAft>
                <a:spcPts val="600"/>
              </a:spcAft>
            </a:pPr>
            <a:endParaRPr lang="en-US" altLang="en-US" sz="1400" b="1" u="sng">
              <a:latin typeface="Cambria" pitchFamily="18" charset="0"/>
              <a:ea typeface="ＭＳ Ｐゴシック" pitchFamily="-108" charset="-128"/>
            </a:endParaRPr>
          </a:p>
        </p:txBody>
      </p:sp>
      <p:sp>
        <p:nvSpPr>
          <p:cNvPr id="2054" name="Rectangle 22"/>
          <p:cNvSpPr>
            <a:spLocks noGrp="1" noChangeArrowheads="1"/>
          </p:cNvSpPr>
          <p:nvPr>
            <p:ph type="title"/>
          </p:nvPr>
        </p:nvSpPr>
        <p:spPr>
          <a:xfrm>
            <a:off x="276225" y="152400"/>
            <a:ext cx="8610600" cy="381000"/>
          </a:xfrm>
        </p:spPr>
        <p:txBody>
          <a:bodyPr/>
          <a:lstStyle/>
          <a:p>
            <a:pPr eaLnBrk="1" hangingPunct="1"/>
            <a:r>
              <a:rPr lang="en-US" altLang="en-US" sz="1800" b="1" smtClean="0"/>
              <a:t>Toward a Minimal Representation of Aerosols in Climate Models: </a:t>
            </a:r>
            <a:br>
              <a:rPr lang="en-US" altLang="en-US" sz="1800" b="1" smtClean="0"/>
            </a:br>
            <a:r>
              <a:rPr lang="en-US" altLang="en-US" sz="1800" b="1" smtClean="0"/>
              <a:t>Comparative Decomposition of Aerosol Radiative Forcing</a:t>
            </a:r>
            <a:endParaRPr lang="en-US" altLang="en-US" sz="1800" b="1" smtClean="0">
              <a:latin typeface="Cambria" pitchFamily="18" charset="0"/>
            </a:endParaRPr>
          </a:p>
        </p:txBody>
      </p:sp>
      <p:sp>
        <p:nvSpPr>
          <p:cNvPr id="2055" name="Line 28"/>
          <p:cNvSpPr>
            <a:spLocks noChangeShapeType="1"/>
          </p:cNvSpPr>
          <p:nvPr/>
        </p:nvSpPr>
        <p:spPr bwMode="auto">
          <a:xfrm>
            <a:off x="276225" y="1000125"/>
            <a:ext cx="8610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6" name="TextBox 48"/>
          <p:cNvSpPr txBox="1">
            <a:spLocks noChangeArrowheads="1"/>
          </p:cNvSpPr>
          <p:nvPr/>
        </p:nvSpPr>
        <p:spPr bwMode="auto">
          <a:xfrm>
            <a:off x="4800600" y="1066800"/>
            <a:ext cx="3119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eaLnBrk="1" hangingPunct="1"/>
            <a:r>
              <a:rPr lang="en-US" altLang="en-US" sz="2000" b="1">
                <a:latin typeface="Cambria" pitchFamily="18" charset="0"/>
                <a:ea typeface="ＭＳ Ｐゴシック" pitchFamily="-108" charset="-128"/>
              </a:rPr>
              <a:t>3 Mode Minimal</a:t>
            </a:r>
          </a:p>
        </p:txBody>
      </p:sp>
      <p:sp>
        <p:nvSpPr>
          <p:cNvPr id="7" name="Rounded Rectangle 6"/>
          <p:cNvSpPr/>
          <p:nvPr/>
        </p:nvSpPr>
        <p:spPr>
          <a:xfrm>
            <a:off x="152400" y="3352800"/>
            <a:ext cx="5830888" cy="33528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2058" name="TextBox 3"/>
          <p:cNvSpPr txBox="1">
            <a:spLocks noChangeArrowheads="1"/>
          </p:cNvSpPr>
          <p:nvPr/>
        </p:nvSpPr>
        <p:spPr bwMode="auto">
          <a:xfrm>
            <a:off x="533400" y="3349625"/>
            <a:ext cx="2743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eaLnBrk="1" hangingPunct="1"/>
            <a:r>
              <a:rPr lang="en-US" altLang="en-US" sz="2000" b="1">
                <a:latin typeface="Cambria" pitchFamily="18" charset="0"/>
                <a:ea typeface="ＭＳ Ｐゴシック" pitchFamily="-108" charset="-128"/>
              </a:rPr>
              <a:t>7 Mode Benchmark</a:t>
            </a:r>
          </a:p>
        </p:txBody>
      </p:sp>
      <p:graphicFrame>
        <p:nvGraphicFramePr>
          <p:cNvPr id="52" name="Chart 51"/>
          <p:cNvGraphicFramePr>
            <a:graphicFrameLocks/>
          </p:cNvGraphicFramePr>
          <p:nvPr/>
        </p:nvGraphicFramePr>
        <p:xfrm>
          <a:off x="482600" y="3727832"/>
          <a:ext cx="1320800" cy="1651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4" name="Chart 53"/>
          <p:cNvGraphicFramePr>
            <a:graphicFrameLocks/>
          </p:cNvGraphicFramePr>
          <p:nvPr/>
        </p:nvGraphicFramePr>
        <p:xfrm>
          <a:off x="1574800" y="3474904"/>
          <a:ext cx="1905000" cy="1828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5" name="Chart 54"/>
          <p:cNvGraphicFramePr>
            <a:graphicFrameLocks/>
          </p:cNvGraphicFramePr>
          <p:nvPr/>
        </p:nvGraphicFramePr>
        <p:xfrm>
          <a:off x="4482373" y="3543644"/>
          <a:ext cx="1385027" cy="133315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7" name="Chart 56"/>
          <p:cNvGraphicFramePr>
            <a:graphicFrameLocks/>
          </p:cNvGraphicFramePr>
          <p:nvPr/>
        </p:nvGraphicFramePr>
        <p:xfrm>
          <a:off x="31520" y="4519091"/>
          <a:ext cx="3429000" cy="218809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8" name="Chart 57"/>
          <p:cNvGraphicFramePr>
            <a:graphicFrameLocks/>
          </p:cNvGraphicFramePr>
          <p:nvPr/>
        </p:nvGraphicFramePr>
        <p:xfrm>
          <a:off x="2850858" y="3657600"/>
          <a:ext cx="1721142" cy="1828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63" name="Chart 62"/>
          <p:cNvGraphicFramePr>
            <a:graphicFrameLocks/>
          </p:cNvGraphicFramePr>
          <p:nvPr/>
        </p:nvGraphicFramePr>
        <p:xfrm>
          <a:off x="5562600" y="1000125"/>
          <a:ext cx="2514600" cy="26543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59" name="Chart 58"/>
          <p:cNvGraphicFramePr>
            <a:graphicFrameLocks/>
          </p:cNvGraphicFramePr>
          <p:nvPr/>
        </p:nvGraphicFramePr>
        <p:xfrm>
          <a:off x="2895600" y="5257800"/>
          <a:ext cx="1524000" cy="1381918"/>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60" name="Chart 59"/>
          <p:cNvGraphicFramePr>
            <a:graphicFrameLocks/>
          </p:cNvGraphicFramePr>
          <p:nvPr/>
        </p:nvGraphicFramePr>
        <p:xfrm>
          <a:off x="4267200" y="4724400"/>
          <a:ext cx="1981199" cy="19050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64" name="Chart 63"/>
          <p:cNvGraphicFramePr>
            <a:graphicFrameLocks/>
          </p:cNvGraphicFramePr>
          <p:nvPr/>
        </p:nvGraphicFramePr>
        <p:xfrm>
          <a:off x="7010400" y="1219200"/>
          <a:ext cx="2362200" cy="20574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68" name="Chart 67"/>
          <p:cNvGraphicFramePr>
            <a:graphicFrameLocks/>
          </p:cNvGraphicFramePr>
          <p:nvPr/>
        </p:nvGraphicFramePr>
        <p:xfrm>
          <a:off x="4648200" y="1828800"/>
          <a:ext cx="914400" cy="1143000"/>
        </p:xfrm>
        <a:graphic>
          <a:graphicData uri="http://schemas.openxmlformats.org/drawingml/2006/chart">
            <c:chart xmlns:c="http://schemas.openxmlformats.org/drawingml/2006/chart" xmlns:r="http://schemas.openxmlformats.org/officeDocument/2006/relationships" r:id="rId1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771696FA5A06D744BBBD3E3B24BA9988" ma:contentTypeVersion="3" ma:contentTypeDescription="Microsoft Office PowerPoint Slide" ma:contentTypeScope="" ma:versionID="53942e4d38bf36e3b646952e576bde9b">
  <xsd:schema xmlns:xsd="http://www.w3.org/2001/XMLSchema" xmlns:xs="http://www.w3.org/2001/XMLSchema" xmlns:p="http://schemas.microsoft.com/office/2006/metadata/properties" xmlns:ns1="995CFCD5-7CDB-4A7B-9C33-0B2F1F6C099F" xmlns:ns3="995cfcd5-7cdb-4a7b-9c33-0b2f1f6c099f" xmlns:ns4="079988f7-7e0b-41ae-9b68-c2e871ce6e22" targetNamespace="http://schemas.microsoft.com/office/2006/metadata/properties" ma:root="true" ma:fieldsID="530946c7781542339c5ea90e19d27773" ns1:_="" ns3:_="" ns4:_="">
    <xsd:import namespace="995CFCD5-7CDB-4A7B-9C33-0B2F1F6C099F"/>
    <xsd:import namespace="995cfcd5-7cdb-4a7b-9c33-0b2f1f6c099f"/>
    <xsd:import namespace="079988f7-7e0b-41ae-9b68-c2e871ce6e22"/>
    <xsd:element name="properties">
      <xsd:complexType>
        <xsd:sequence>
          <xsd:element name="documentManagement">
            <xsd:complexType>
              <xsd:all>
                <xsd:element ref="ns1:Presentation" minOccurs="0"/>
                <xsd:element ref="ns1:SlideDescription" minOccurs="0"/>
                <xsd:element ref="ns3:Highlight" minOccurs="0"/>
                <xsd:element ref="ns1:SlideDescription" minOccurs="0"/>
                <xsd:element ref="ns1:Presentation" minOccurs="0"/>
                <xsd:element ref="ns4:_dlc_DocId" minOccurs="0"/>
                <xsd:element ref="ns4:_dlc_DocIdUrl" minOccurs="0"/>
                <xsd:element ref="ns4:_dlc_DocIdPersistId" minOccurs="0"/>
                <xsd:element ref="ns3:F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5CFCD5-7CDB-4A7B-9C33-0B2F1F6C099F"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element name="SlideDescription" ma:index="11" nillable="true" ma:displayName="Description" ma:internalName="SlideDescription">
      <xsd:simpleType>
        <xsd:restriction base="dms:Text"/>
      </xsd:simpleType>
    </xsd:element>
    <xsd:element name="Presentation" ma:index="14" nillable="true" ma:displayName="Presentation" ma:internalName="Present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5cfcd5-7cdb-4a7b-9c33-0b2f1f6c099f" elementFormDefault="qualified">
    <xsd:import namespace="http://schemas.microsoft.com/office/2006/documentManagement/types"/>
    <xsd:import namespace="http://schemas.microsoft.com/office/infopath/2007/PartnerControls"/>
    <xsd:element name="Highlight" ma:index="5" nillable="true" ma:displayName="Highlight" ma:description="Highlight Link" ma:format="Hyperlink" ma:internalName="Highlight">
      <xsd:complexType>
        <xsd:complexContent>
          <xsd:extension base="dms:URL">
            <xsd:sequence>
              <xsd:element name="Url" type="dms:ValidUrl" minOccurs="0" nillable="true"/>
              <xsd:element name="Description" type="xsd:string" nillable="true"/>
            </xsd:sequence>
          </xsd:extension>
        </xsd:complexContent>
      </xsd:complexType>
    </xsd:element>
    <xsd:element name="FY" ma:index="18" ma:displayName="FY" ma:default="FY14" ma:description="FY for highlight" ma:format="Dropdown" ma:indexed="true" ma:internalName="FY">
      <xsd:simpleType>
        <xsd:restriction base="dms:Choice">
          <xsd:enumeration value="FY10"/>
          <xsd:enumeration value="FY11"/>
          <xsd:enumeration value="FY12"/>
          <xsd:enumeration value="FY13"/>
          <xsd:enumeration value="FY14"/>
          <xsd:enumeration value="FY15"/>
          <xsd:enumeration value="FY16"/>
          <xsd:enumeration value="FY17"/>
        </xsd:restriction>
      </xsd:simple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5E3442-20E1-4DF7-A7AC-EBC1CBA1C29B}">
  <ds:schemaRefs>
    <ds:schemaRef ds:uri="http://schemas.microsoft.com/sharepoint/events"/>
  </ds:schemaRefs>
</ds:datastoreItem>
</file>

<file path=customXml/itemProps2.xml><?xml version="1.0" encoding="utf-8"?>
<ds:datastoreItem xmlns:ds="http://schemas.openxmlformats.org/officeDocument/2006/customXml" ds:itemID="{94001662-B50D-4192-A422-D88D4EB758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5CFCD5-7CDB-4A7B-9C33-0B2F1F6C099F"/>
    <ds:schemaRef ds:uri="995cfcd5-7cdb-4a7b-9c33-0b2f1f6c099f"/>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2356</TotalTime>
  <Words>268</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Times New Roman</vt:lpstr>
      <vt:lpstr>Arial</vt:lpstr>
      <vt:lpstr>ＭＳ Ｐゴシック</vt:lpstr>
      <vt:lpstr>Calibri</vt:lpstr>
      <vt:lpstr>Cambria</vt:lpstr>
      <vt:lpstr>Times</vt:lpstr>
      <vt:lpstr>Default Design</vt:lpstr>
      <vt:lpstr>Toward a Minimal Representation of Aerosols in Climate Models:  Comparative Decomposition of Aerosol Radiative Forcing</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Ghan-radiative forcing decomposition-May2012</dc:title>
  <dc:creator>Pasciuto</dc:creator>
  <dc:description>Toward a Minimal Representation of Aerosols in Climate Models: _x000d_Comparative Decomposition of Aerosol Radiative Forcing</dc:description>
  <cp:lastModifiedBy>JOvink</cp:lastModifiedBy>
  <cp:revision>170</cp:revision>
  <cp:lastPrinted>2005-03-18T19:24:44Z</cp:lastPrinted>
  <dcterms:created xsi:type="dcterms:W3CDTF">2003-12-10T15:04:02Z</dcterms:created>
  <dcterms:modified xsi:type="dcterms:W3CDTF">2016-02-15T20:11:52Z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vt:lpwstr>
  </property>
  <property fmtid="{D5CDD505-2E9C-101B-9397-08002B2CF9AE}" pid="3" name="ContentType">
    <vt:lpwstr>Slide</vt:lpwstr>
  </property>
  <property fmtid="{D5CDD505-2E9C-101B-9397-08002B2CF9AE}" pid="4" name="Presentation">
    <vt:lpwstr>Ghan-radiative forcing decomposition-May2012</vt:lpwstr>
  </property>
  <property fmtid="{D5CDD505-2E9C-101B-9397-08002B2CF9AE}" pid="5" name="SlideDescription">
    <vt:lpwstr>Toward a Minimal Representation of Aerosols in Climate Models: _x000d_Comparative Decomposition of Aerosol Radiative Forcing</vt:lpwstr>
  </property>
</Properties>
</file>