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A31A0-7262-415E-BF8C-F990C9F8A497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F9DB0-7396-46ED-A4EA-990E12CBE3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29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smtClean="0">
                <a:latin typeface="Calibri" charset="0"/>
              </a:rPr>
              <a:t>http://www.pnnl.gov/science/highlights/highlightsasp?division=749</a:t>
            </a:r>
            <a:endParaRPr lang="en-US" sz="1000" dirty="0" smtClean="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3064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2/6/2015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5898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cs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99362" y="237575"/>
            <a:ext cx="891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/>
              <a:t>The </a:t>
            </a:r>
            <a:r>
              <a:rPr lang="en-US" sz="2800" b="1" dirty="0" smtClean="0"/>
              <a:t>Influence of Sea Salt Variability on Clouds </a:t>
            </a:r>
            <a:endParaRPr lang="en-US" sz="2800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28600" y="5691426"/>
            <a:ext cx="3352800" cy="1015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US" sz="1000" dirty="0" smtClean="0"/>
              <a:t>Xu L, DW Pierce, LM Russell, AJ Miller, RCJ Somerville, CH </a:t>
            </a:r>
            <a:r>
              <a:rPr lang="en-US" sz="1000" dirty="0" err="1" smtClean="0"/>
              <a:t>Twohy</a:t>
            </a:r>
            <a:r>
              <a:rPr lang="en-US" sz="1000" dirty="0" smtClean="0"/>
              <a:t>, SJ Ghan, B Singh, JH Yoon and PJ Rasch. 2015</a:t>
            </a:r>
            <a:r>
              <a:rPr lang="en-US" sz="1000" dirty="0"/>
              <a:t>.</a:t>
            </a:r>
            <a:r>
              <a:rPr lang="en-US" sz="1000" dirty="0" smtClean="0"/>
              <a:t> “</a:t>
            </a:r>
            <a:r>
              <a:rPr lang="en-US" sz="1000" dirty="0" err="1" smtClean="0"/>
              <a:t>Interannual</a:t>
            </a:r>
            <a:r>
              <a:rPr lang="en-US" sz="1000" dirty="0" smtClean="0"/>
              <a:t> </a:t>
            </a:r>
            <a:r>
              <a:rPr lang="en-US" sz="1000" dirty="0"/>
              <a:t>to </a:t>
            </a:r>
            <a:r>
              <a:rPr lang="en-US" sz="1000" dirty="0" smtClean="0"/>
              <a:t>Decadal Climate Variability</a:t>
            </a:r>
            <a:r>
              <a:rPr lang="en-US" sz="1000" b="1" dirty="0" smtClean="0"/>
              <a:t> </a:t>
            </a:r>
            <a:r>
              <a:rPr lang="en-US" sz="1000" dirty="0"/>
              <a:t>of </a:t>
            </a:r>
            <a:r>
              <a:rPr lang="en-US" sz="1000" dirty="0" smtClean="0"/>
              <a:t>Sea Salt Aerosols in </a:t>
            </a:r>
            <a:r>
              <a:rPr lang="en-US" sz="1000" dirty="0"/>
              <a:t>the </a:t>
            </a:r>
            <a:r>
              <a:rPr lang="en-US" sz="1000" dirty="0" smtClean="0"/>
              <a:t>Coupled Model CESM1.0.” </a:t>
            </a:r>
            <a:r>
              <a:rPr lang="en-US" sz="1000" i="1" dirty="0" smtClean="0"/>
              <a:t>Journal of Geophysical Research: Atmospheres </a:t>
            </a:r>
            <a:r>
              <a:rPr lang="en-US" sz="1000" dirty="0" smtClean="0"/>
              <a:t>accepted. DOI:10.1002/2014JD022888.</a:t>
            </a:r>
            <a:endParaRPr lang="en-US" sz="1000" dirty="0"/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3886200" y="4152710"/>
            <a:ext cx="497058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Fraction of variance of cloud radiative forcing explained by (a) sea salt optical depth (AOD-SS), (b) cloud droplet number concentration (CDNC), (c) cloud fraction (CFRAC), and (d) cloud liquid water path (LWP)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751384" y="5334000"/>
            <a:ext cx="5105399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Sea salt variability driven by winds produces 20-30% of the variance of cloud radiative forcing in the tropics</a:t>
            </a:r>
            <a:endParaRPr lang="en-US" altLang="en-US" sz="1600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228600" y="914400"/>
            <a:ext cx="3200400" cy="371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To understand role of sea salt variability in climate variability</a:t>
            </a:r>
            <a:endParaRPr lang="en-US" altLang="en-US" sz="1600" dirty="0"/>
          </a:p>
          <a:p>
            <a:pPr algn="ctr" eaLnBrk="1" hangingPunct="1">
              <a:spcBef>
                <a:spcPts val="1200"/>
              </a:spcBef>
            </a:pPr>
            <a:r>
              <a:rPr lang="en-US" altLang="en-US" sz="1800" b="1" dirty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Perform 150-year coupled climate simulations with and without interactive sea salt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Determine spatial and temporal distributions of modes of variability of clouds and aerosol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Quantify the contribution of sea salt variability to variability in cloud radiative forcing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endParaRPr lang="en-US" altLang="en-US" sz="16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990600"/>
            <a:ext cx="5409280" cy="2986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9289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Ghan-slide-AeroComEvaluationII-ACPOct2014</Presentation>
    <Funding xmlns="98b00cf3-a6ce-40de-8923-f140beb786e9">SciDAC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4F1CDFC-30AC-4B74-BC6D-D1BFAECB6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BDC827-799E-4F19-AA1F-9BD33B18A89D}">
  <ds:schemaRefs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  <ds:schemaRef ds:uri="98b00cf3-a6ce-40de-8923-f140beb786e9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6621</TotalTime>
  <Words>187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Ghan-slide-AeroComEvaluationII-ACPOct2014</dc:title>
  <dc:creator>Steve.Ghan@pnnl.gov</dc:creator>
  <cp:lastModifiedBy>JOvink</cp:lastModifiedBy>
  <cp:revision>62</cp:revision>
  <cp:lastPrinted>2011-05-11T17:30:12Z</cp:lastPrinted>
  <dcterms:created xsi:type="dcterms:W3CDTF">2014-01-03T21:30:52Z</dcterms:created>
  <dcterms:modified xsi:type="dcterms:W3CDTF">2015-02-06T21:27:49Z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0x010100A22E315B1F3C42B49A0E90D2F9AB5AB100A3ADA40348D53C4EA114B46FA9468BEB</vt:lpwstr>
  </property>
  <property fmtid="{D5CDD505-2E9C-101B-9397-08002B2CF9AE}" pid="7" name="ContentType">
    <vt:lpwstr>Slide</vt:lpwstr>
  </property>
  <property fmtid="{D5CDD505-2E9C-101B-9397-08002B2CF9AE}" pid="8" name="Presentation">
    <vt:lpwstr>Ghan-slide-AeroComEvaluationII-ACPOct2014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