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3/20/2015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9362" y="3649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A Multi-scale </a:t>
            </a:r>
            <a:r>
              <a:rPr lang="en-US" sz="2800" b="1" dirty="0" smtClean="0"/>
              <a:t>Modeling </a:t>
            </a:r>
            <a:r>
              <a:rPr lang="en-US" sz="2800" b="1" dirty="0"/>
              <a:t>Framework </a:t>
            </a:r>
            <a:r>
              <a:rPr lang="en-US" sz="2800" b="1" dirty="0" smtClean="0"/>
              <a:t>Model with </a:t>
            </a:r>
            <a:br>
              <a:rPr lang="en-US" sz="2800" b="1" dirty="0" smtClean="0"/>
            </a:br>
            <a:r>
              <a:rPr lang="en-US" sz="2800" b="1" dirty="0" smtClean="0"/>
              <a:t>a Higher-Order Turbulence </a:t>
            </a:r>
            <a:r>
              <a:rPr lang="en-US" sz="2800" b="1" dirty="0"/>
              <a:t>C</a:t>
            </a:r>
            <a:r>
              <a:rPr lang="en-US" sz="2800" b="1" dirty="0" smtClean="0"/>
              <a:t>losure </a:t>
            </a:r>
            <a:endParaRPr lang="en-US" sz="2800" dirty="0">
              <a:effectLst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799" y="6198513"/>
            <a:ext cx="8458199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GB" sz="1000" dirty="0" smtClean="0"/>
              <a:t>Wang M, </a:t>
            </a:r>
            <a:r>
              <a:rPr lang="en-GB" sz="1000" dirty="0"/>
              <a:t>V Larson, S Ghan, M Ovchinnikov, DP </a:t>
            </a:r>
            <a:r>
              <a:rPr lang="en-GB" sz="1000" dirty="0" err="1"/>
              <a:t>Schanen</a:t>
            </a:r>
            <a:r>
              <a:rPr lang="en-GB" sz="1000" dirty="0"/>
              <a:t>, H Xiao, X Liu, P Rasch, and Z Guo. 2015. “A Multi-scale </a:t>
            </a:r>
            <a:r>
              <a:rPr lang="en-GB" sz="1000" dirty="0" err="1"/>
              <a:t>Modeling</a:t>
            </a:r>
            <a:r>
              <a:rPr lang="en-GB" sz="1000" dirty="0"/>
              <a:t> Framework Model (</a:t>
            </a:r>
            <a:r>
              <a:rPr lang="en-GB" sz="1000" dirty="0" err="1"/>
              <a:t>Superparameteized</a:t>
            </a:r>
            <a:r>
              <a:rPr lang="en-GB" sz="1000" dirty="0"/>
              <a:t> CAM5) with a Higher-Order Turbulence Closure: Model Description and Low Cloud Simulations.” </a:t>
            </a:r>
            <a:r>
              <a:rPr lang="en-GB" sz="1000" i="1" dirty="0"/>
              <a:t>Journal of  Advances in </a:t>
            </a:r>
            <a:r>
              <a:rPr lang="en-GB" sz="1000" i="1" dirty="0" err="1"/>
              <a:t>Modeling</a:t>
            </a:r>
            <a:r>
              <a:rPr lang="en-GB" sz="1000" i="1" dirty="0"/>
              <a:t> Earth </a:t>
            </a:r>
            <a:r>
              <a:rPr lang="en-GB" sz="1000" i="1" dirty="0" smtClean="0"/>
              <a:t>Systems</a:t>
            </a:r>
            <a:r>
              <a:rPr lang="en-GB" sz="1000" dirty="0"/>
              <a:t> </a:t>
            </a:r>
            <a:r>
              <a:rPr lang="en-GB" sz="1000" dirty="0" smtClean="0"/>
              <a:t>7</a:t>
            </a:r>
            <a:r>
              <a:rPr lang="en-GB" sz="1000" dirty="0"/>
              <a:t>. DOI:</a:t>
            </a:r>
            <a:r>
              <a:rPr lang="en-US" sz="1000" dirty="0"/>
              <a:t>10.1002/2014MS000375</a:t>
            </a:r>
            <a:r>
              <a:rPr lang="en-GB" sz="1000" dirty="0"/>
              <a:t>.</a:t>
            </a:r>
            <a:endParaRPr lang="en-US" sz="1000" dirty="0"/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191000" y="4191000"/>
            <a:ext cx="437856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Cloud fraction along a transect from Los Angeles to Hawaii as observed and as simulated by CAM5 with CLUBB and by the MMF with and without CLUBB.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751384" y="5105400"/>
            <a:ext cx="510539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marL="231775" indent="-231775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CLUBB improves simulated boundary layer clouds in the multi-scale modeling </a:t>
            </a:r>
            <a:r>
              <a:rPr lang="en-US" altLang="en-US" sz="1600" dirty="0" smtClean="0"/>
              <a:t>framework</a:t>
            </a: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28600" y="1295400"/>
            <a:ext cx="3429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Improve the representation of turbulence and simulation of clouds by cloud-resolving models in a global, multi-scale modeling framework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Apply the </a:t>
            </a:r>
            <a:r>
              <a:rPr lang="en-US" sz="1600" dirty="0"/>
              <a:t>Cloud Layers Unified By </a:t>
            </a:r>
            <a:r>
              <a:rPr lang="en-US" sz="1600" dirty="0" err="1"/>
              <a:t>Binormals</a:t>
            </a:r>
            <a:r>
              <a:rPr lang="en-US" sz="1600" dirty="0"/>
              <a:t> (CLUBB)</a:t>
            </a:r>
            <a:r>
              <a:rPr lang="en-US" altLang="en-US" sz="1600" dirty="0" smtClean="0"/>
              <a:t> turbulence scheme to a multi-scale modeling framework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Evaluate configurations with single and double moment cloud microphysics with and without CLUBB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1600" dirty="0"/>
          </a:p>
        </p:txBody>
      </p:sp>
      <p:grpSp>
        <p:nvGrpSpPr>
          <p:cNvPr id="7" name="Group 6"/>
          <p:cNvGrpSpPr/>
          <p:nvPr/>
        </p:nvGrpSpPr>
        <p:grpSpPr>
          <a:xfrm>
            <a:off x="4114800" y="990600"/>
            <a:ext cx="5029200" cy="3276600"/>
            <a:chOff x="4114800" y="990600"/>
            <a:chExt cx="5029200" cy="32766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14800" y="990600"/>
              <a:ext cx="2336800" cy="15240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65900" y="990600"/>
              <a:ext cx="2197100" cy="15621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14800" y="2667000"/>
              <a:ext cx="2336800" cy="15367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400800" y="2628900"/>
              <a:ext cx="2743200" cy="1638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Ghan-slide-CLUBB-March2015</Presentation>
    <Funding xmlns="98b00cf3-a6ce-40de-8923-f140beb786e9">ESM, RGCM, ASR, ORLCF computing resources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57CF67-6BA6-4A1E-B8C5-B07E490E2EDB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98b00cf3-a6ce-40de-8923-f140beb786e9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6593</TotalTime>
  <Words>166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Ghan-slide-CLUBB-March2015</dc:title>
  <dc:creator>Steve.Ghan@pnnl.gov</dc:creator>
  <cp:lastModifiedBy>JOvink</cp:lastModifiedBy>
  <cp:revision>67</cp:revision>
  <cp:lastPrinted>2011-05-11T17:30:12Z</cp:lastPrinted>
  <dcterms:created xsi:type="dcterms:W3CDTF">2014-01-03T21:30:52Z</dcterms:created>
  <dcterms:modified xsi:type="dcterms:W3CDTF">2015-03-20T20:12:19Z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