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0988A-B1F8-4F3A-AAD7-8ABD8564B2F7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45738-F089-4C63-86F4-DC042693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95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3064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3/20/2015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22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cs typeface="Arial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99362" y="3649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/>
              <a:t>A Multi-scale </a:t>
            </a:r>
            <a:r>
              <a:rPr lang="en-US" sz="2800" b="1" dirty="0" smtClean="0"/>
              <a:t>Modeling </a:t>
            </a:r>
            <a:r>
              <a:rPr lang="en-US" sz="2800" b="1" dirty="0"/>
              <a:t>Framework </a:t>
            </a:r>
            <a:r>
              <a:rPr lang="en-US" sz="2800" b="1" dirty="0" smtClean="0"/>
              <a:t>Model with </a:t>
            </a:r>
            <a:br>
              <a:rPr lang="en-US" sz="2800" b="1" dirty="0" smtClean="0"/>
            </a:br>
            <a:r>
              <a:rPr lang="en-US" sz="2800" b="1" dirty="0" smtClean="0"/>
              <a:t>a Higher-Order Turbulence </a:t>
            </a:r>
            <a:r>
              <a:rPr lang="en-US" sz="2800" b="1" dirty="0"/>
              <a:t>C</a:t>
            </a:r>
            <a:r>
              <a:rPr lang="en-US" sz="2800" b="1" dirty="0" smtClean="0"/>
              <a:t>losure </a:t>
            </a:r>
            <a:endParaRPr lang="en-US" sz="2800" dirty="0">
              <a:effectLst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04799" y="6198513"/>
            <a:ext cx="8458199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GB" sz="1000" dirty="0" smtClean="0"/>
              <a:t>Wang M, </a:t>
            </a:r>
            <a:r>
              <a:rPr lang="en-GB" sz="1000" dirty="0"/>
              <a:t>V Larson, S Ghan, M Ovchinnikov, DP </a:t>
            </a:r>
            <a:r>
              <a:rPr lang="en-GB" sz="1000" dirty="0" err="1"/>
              <a:t>Schanen</a:t>
            </a:r>
            <a:r>
              <a:rPr lang="en-GB" sz="1000" dirty="0"/>
              <a:t>, H Xiao, X Liu, P Rasch, and Z Guo. 2015. “A Multi-scale </a:t>
            </a:r>
            <a:r>
              <a:rPr lang="en-GB" sz="1000" dirty="0" err="1"/>
              <a:t>Modeling</a:t>
            </a:r>
            <a:r>
              <a:rPr lang="en-GB" sz="1000" dirty="0"/>
              <a:t> Framework Model (</a:t>
            </a:r>
            <a:r>
              <a:rPr lang="en-GB" sz="1000" dirty="0" err="1"/>
              <a:t>Superparameteized</a:t>
            </a:r>
            <a:r>
              <a:rPr lang="en-GB" sz="1000" dirty="0"/>
              <a:t> CAM5) with a Higher-Order Turbulence Closure: Model Description and Low Cloud Simulations.” </a:t>
            </a:r>
            <a:r>
              <a:rPr lang="en-GB" sz="1000" i="1" dirty="0"/>
              <a:t>Journal of  Advances in </a:t>
            </a:r>
            <a:r>
              <a:rPr lang="en-GB" sz="1000" i="1" dirty="0" err="1"/>
              <a:t>Modeling</a:t>
            </a:r>
            <a:r>
              <a:rPr lang="en-GB" sz="1000" i="1" dirty="0"/>
              <a:t> Earth </a:t>
            </a:r>
            <a:r>
              <a:rPr lang="en-GB" sz="1000" i="1" dirty="0" smtClean="0"/>
              <a:t>Systems</a:t>
            </a:r>
            <a:r>
              <a:rPr lang="en-GB" sz="1000" dirty="0"/>
              <a:t> </a:t>
            </a:r>
            <a:r>
              <a:rPr lang="en-GB" sz="1000" dirty="0" smtClean="0"/>
              <a:t>7</a:t>
            </a:r>
            <a:r>
              <a:rPr lang="en-GB" sz="1000" dirty="0"/>
              <a:t>. DOI:</a:t>
            </a:r>
            <a:r>
              <a:rPr lang="en-US" sz="1000" dirty="0"/>
              <a:t>10.1002/2014MS000375</a:t>
            </a:r>
            <a:r>
              <a:rPr lang="en-GB" sz="1000" dirty="0"/>
              <a:t>.</a:t>
            </a:r>
            <a:endParaRPr lang="en-US" sz="1000" dirty="0"/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4191000" y="4191000"/>
            <a:ext cx="437856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+mn-lt"/>
                <a:cs typeface="Arial" charset="0"/>
              </a:rPr>
              <a:t>Cloud fraction along a transect from Los Angeles to Hawaii as observed and as simulated by CAM5 with CLUBB and by the MMF with and without CLUBB.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751384" y="5105400"/>
            <a:ext cx="5105399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Impact</a:t>
            </a:r>
          </a:p>
          <a:p>
            <a:pPr marL="231775" indent="-231775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CLUBB improves simulated boundary layer clouds in the multi-scale modeling </a:t>
            </a:r>
            <a:r>
              <a:rPr lang="en-US" altLang="en-US" sz="1600" dirty="0" smtClean="0"/>
              <a:t>framework</a:t>
            </a:r>
            <a:endParaRPr lang="en-US" altLang="en-US" sz="16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28600" y="1295400"/>
            <a:ext cx="3429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Improve the representation of turbulence and simulation of clouds by cloud-resolving models in a global, multi-scale modeling framework</a:t>
            </a:r>
            <a:endParaRPr lang="en-US" altLang="en-US" sz="1600" dirty="0"/>
          </a:p>
          <a:p>
            <a:pPr algn="ctr" eaLnBrk="1" hangingPunct="1">
              <a:spcBef>
                <a:spcPts val="1200"/>
              </a:spcBef>
            </a:pPr>
            <a:r>
              <a:rPr lang="en-US" altLang="en-US" sz="1800" b="1" dirty="0"/>
              <a:t>Approach</a:t>
            </a:r>
            <a:endParaRPr lang="en-US" altLang="en-US" sz="1600" b="1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Apply the </a:t>
            </a:r>
            <a:r>
              <a:rPr lang="en-US" sz="1600" dirty="0"/>
              <a:t>Cloud Layers Unified By </a:t>
            </a:r>
            <a:r>
              <a:rPr lang="en-US" sz="1600" dirty="0" err="1"/>
              <a:t>Binormals</a:t>
            </a:r>
            <a:r>
              <a:rPr lang="en-US" sz="1600" dirty="0"/>
              <a:t> (CLUBB)</a:t>
            </a:r>
            <a:r>
              <a:rPr lang="en-US" altLang="en-US" sz="1600" dirty="0" smtClean="0"/>
              <a:t> turbulence scheme to a multi-scale modeling framework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Evaluate configurations with single and double moment cloud microphysics with and without CLUBB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endParaRPr lang="en-US" altLang="en-US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4114800" y="990600"/>
            <a:ext cx="5029200" cy="3276600"/>
            <a:chOff x="4114800" y="990600"/>
            <a:chExt cx="5029200" cy="32766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14800" y="990600"/>
              <a:ext cx="2336800" cy="152400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65900" y="990600"/>
              <a:ext cx="2197100" cy="15621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14800" y="2667000"/>
              <a:ext cx="2336800" cy="15367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400800" y="2628900"/>
              <a:ext cx="2743200" cy="16383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6415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Ghan-slide-CLUBB-March2015</Presentation>
    <Funding xmlns="98b00cf3-a6ce-40de-8923-f140beb786e9">ESM, RGCM, ASR, ORLCF computing resources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7C11706-C08E-46DB-A51C-2002EDDF1A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57CF67-6BA6-4A1E-B8C5-B07E490E2EDB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98b00cf3-a6ce-40de-8923-f140beb786e9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6593</TotalTime>
  <Words>166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Ghan-slide-CLUBB-March2015</dc:title>
  <dc:creator>Steve.Ghan@pnnl.gov</dc:creator>
  <cp:lastModifiedBy>JOvink</cp:lastModifiedBy>
  <cp:revision>67</cp:revision>
  <cp:lastPrinted>2011-05-11T17:30:12Z</cp:lastPrinted>
  <dcterms:created xsi:type="dcterms:W3CDTF">2014-01-03T21:30:52Z</dcterms:created>
  <dcterms:modified xsi:type="dcterms:W3CDTF">2015-03-20T20:12:19Z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/>
  </property>
  <property fmtid="{D5CDD505-2E9C-101B-9397-08002B2CF9AE}" pid="6" name="ContentTypeId">
    <vt:lpwstr>0x010100A22E315B1F3C42B49A0E90D2F9AB5AB100A3ADA40348D53C4EA114B46FA9468BEB</vt:lpwstr>
  </property>
  <property fmtid="{D5CDD505-2E9C-101B-9397-08002B2CF9AE}" pid="7" name="ContentType">
    <vt:lpwstr>Slide</vt:lpwstr>
  </property>
  <property fmtid="{D5CDD505-2E9C-101B-9397-08002B2CF9AE}" pid="8" name="Presentation">
    <vt:lpwstr>Ghan-slide-CLUBB-March2015</vt:lpwstr>
  </property>
  <property fmtid="{D5CDD505-2E9C-101B-9397-08002B2CF9AE}" pid="9" name="SlideDescription">
    <vt:lpwstr/>
  </property>
  <property fmtid="{D5CDD505-2E9C-101B-9397-08002B2CF9AE}" pid="10" name="FY">
    <vt:lpwstr/>
  </property>
  <property fmtid="{D5CDD505-2E9C-101B-9397-08002B2CF9AE}" pid="11" name="Funding">
    <vt:lpwstr>SciDAC</vt:lpwstr>
  </property>
</Properties>
</file>