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20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371C94-69AC-4892-ADDF-93A91E1BB59C}" type="datetimeFigureOut">
              <a:rPr lang="en-US" smtClean="0"/>
              <a:t>12/8/2014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314A18-A5C6-431B-A09D-BF23A0E628E8}" type="slidenum">
              <a:rPr lang="en-US" smtClean="0"/>
              <a:t>‹#›</a:t>
            </a:fld>
            <a:endParaRPr lang="en-US"/>
          </a:p>
        </p:txBody>
      </p:sp>
    </p:spTree>
    <p:extLst>
      <p:ext uri="{BB962C8B-B14F-4D97-AF65-F5344CB8AC3E}">
        <p14:creationId xmlns:p14="http://schemas.microsoft.com/office/powerpoint/2010/main" val="3784881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60271-A53C-48A6-B19A-FB22DCAD9B90}" type="slidenum">
              <a:rPr lang="en-US" smtClean="0"/>
              <a:t>1</a:t>
            </a:fld>
            <a:endParaRPr lang="en-US"/>
          </a:p>
        </p:txBody>
      </p:sp>
    </p:spTree>
    <p:extLst>
      <p:ext uri="{BB962C8B-B14F-4D97-AF65-F5344CB8AC3E}">
        <p14:creationId xmlns:p14="http://schemas.microsoft.com/office/powerpoint/2010/main" val="3921212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B87572-A496-4210-B069-CE72FC8DA3D7}"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424DB-440E-4189-89DB-48D1312F5A1D}" type="slidenum">
              <a:rPr lang="en-US" smtClean="0"/>
              <a:t>‹#›</a:t>
            </a:fld>
            <a:endParaRPr lang="en-US"/>
          </a:p>
        </p:txBody>
      </p:sp>
    </p:spTree>
    <p:extLst>
      <p:ext uri="{BB962C8B-B14F-4D97-AF65-F5344CB8AC3E}">
        <p14:creationId xmlns:p14="http://schemas.microsoft.com/office/powerpoint/2010/main" val="2783988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B87572-A496-4210-B069-CE72FC8DA3D7}"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424DB-440E-4189-89DB-48D1312F5A1D}" type="slidenum">
              <a:rPr lang="en-US" smtClean="0"/>
              <a:t>‹#›</a:t>
            </a:fld>
            <a:endParaRPr lang="en-US"/>
          </a:p>
        </p:txBody>
      </p:sp>
    </p:spTree>
    <p:extLst>
      <p:ext uri="{BB962C8B-B14F-4D97-AF65-F5344CB8AC3E}">
        <p14:creationId xmlns:p14="http://schemas.microsoft.com/office/powerpoint/2010/main" val="651748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B87572-A496-4210-B069-CE72FC8DA3D7}"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424DB-440E-4189-89DB-48D1312F5A1D}" type="slidenum">
              <a:rPr lang="en-US" smtClean="0"/>
              <a:t>‹#›</a:t>
            </a:fld>
            <a:endParaRPr lang="en-US"/>
          </a:p>
        </p:txBody>
      </p:sp>
    </p:spTree>
    <p:extLst>
      <p:ext uri="{BB962C8B-B14F-4D97-AF65-F5344CB8AC3E}">
        <p14:creationId xmlns:p14="http://schemas.microsoft.com/office/powerpoint/2010/main" val="702387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B87572-A496-4210-B069-CE72FC8DA3D7}"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424DB-440E-4189-89DB-48D1312F5A1D}" type="slidenum">
              <a:rPr lang="en-US" smtClean="0"/>
              <a:t>‹#›</a:t>
            </a:fld>
            <a:endParaRPr lang="en-US"/>
          </a:p>
        </p:txBody>
      </p:sp>
    </p:spTree>
    <p:extLst>
      <p:ext uri="{BB962C8B-B14F-4D97-AF65-F5344CB8AC3E}">
        <p14:creationId xmlns:p14="http://schemas.microsoft.com/office/powerpoint/2010/main" val="3891739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B87572-A496-4210-B069-CE72FC8DA3D7}"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424DB-440E-4189-89DB-48D1312F5A1D}" type="slidenum">
              <a:rPr lang="en-US" smtClean="0"/>
              <a:t>‹#›</a:t>
            </a:fld>
            <a:endParaRPr lang="en-US"/>
          </a:p>
        </p:txBody>
      </p:sp>
    </p:spTree>
    <p:extLst>
      <p:ext uri="{BB962C8B-B14F-4D97-AF65-F5344CB8AC3E}">
        <p14:creationId xmlns:p14="http://schemas.microsoft.com/office/powerpoint/2010/main" val="920101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CB87572-A496-4210-B069-CE72FC8DA3D7}" type="datetimeFigureOut">
              <a:rPr lang="en-US" smtClean="0"/>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9424DB-440E-4189-89DB-48D1312F5A1D}" type="slidenum">
              <a:rPr lang="en-US" smtClean="0"/>
              <a:t>‹#›</a:t>
            </a:fld>
            <a:endParaRPr lang="en-US"/>
          </a:p>
        </p:txBody>
      </p:sp>
    </p:spTree>
    <p:extLst>
      <p:ext uri="{BB962C8B-B14F-4D97-AF65-F5344CB8AC3E}">
        <p14:creationId xmlns:p14="http://schemas.microsoft.com/office/powerpoint/2010/main" val="2144768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B87572-A496-4210-B069-CE72FC8DA3D7}" type="datetimeFigureOut">
              <a:rPr lang="en-US" smtClean="0"/>
              <a:t>12/8/2014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9424DB-440E-4189-89DB-48D1312F5A1D}" type="slidenum">
              <a:rPr lang="en-US" smtClean="0"/>
              <a:t>‹#›</a:t>
            </a:fld>
            <a:endParaRPr lang="en-US"/>
          </a:p>
        </p:txBody>
      </p:sp>
    </p:spTree>
    <p:extLst>
      <p:ext uri="{BB962C8B-B14F-4D97-AF65-F5344CB8AC3E}">
        <p14:creationId xmlns:p14="http://schemas.microsoft.com/office/powerpoint/2010/main" val="3841778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B87572-A496-4210-B069-CE72FC8DA3D7}" type="datetimeFigureOut">
              <a:rPr lang="en-US" smtClean="0"/>
              <a:t>12/8/2014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9424DB-440E-4189-89DB-48D1312F5A1D}" type="slidenum">
              <a:rPr lang="en-US" smtClean="0"/>
              <a:t>‹#›</a:t>
            </a:fld>
            <a:endParaRPr lang="en-US"/>
          </a:p>
        </p:txBody>
      </p:sp>
    </p:spTree>
    <p:extLst>
      <p:ext uri="{BB962C8B-B14F-4D97-AF65-F5344CB8AC3E}">
        <p14:creationId xmlns:p14="http://schemas.microsoft.com/office/powerpoint/2010/main" val="2838078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B87572-A496-4210-B069-CE72FC8DA3D7}" type="datetimeFigureOut">
              <a:rPr lang="en-US" smtClean="0"/>
              <a:t>12/8/2014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9424DB-440E-4189-89DB-48D1312F5A1D}" type="slidenum">
              <a:rPr lang="en-US" smtClean="0"/>
              <a:t>‹#›</a:t>
            </a:fld>
            <a:endParaRPr lang="en-US"/>
          </a:p>
        </p:txBody>
      </p:sp>
    </p:spTree>
    <p:extLst>
      <p:ext uri="{BB962C8B-B14F-4D97-AF65-F5344CB8AC3E}">
        <p14:creationId xmlns:p14="http://schemas.microsoft.com/office/powerpoint/2010/main" val="3576008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B87572-A496-4210-B069-CE72FC8DA3D7}" type="datetimeFigureOut">
              <a:rPr lang="en-US" smtClean="0"/>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9424DB-440E-4189-89DB-48D1312F5A1D}" type="slidenum">
              <a:rPr lang="en-US" smtClean="0"/>
              <a:t>‹#›</a:t>
            </a:fld>
            <a:endParaRPr lang="en-US"/>
          </a:p>
        </p:txBody>
      </p:sp>
    </p:spTree>
    <p:extLst>
      <p:ext uri="{BB962C8B-B14F-4D97-AF65-F5344CB8AC3E}">
        <p14:creationId xmlns:p14="http://schemas.microsoft.com/office/powerpoint/2010/main" val="488514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B87572-A496-4210-B069-CE72FC8DA3D7}" type="datetimeFigureOut">
              <a:rPr lang="en-US" smtClean="0"/>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9424DB-440E-4189-89DB-48D1312F5A1D}" type="slidenum">
              <a:rPr lang="en-US" smtClean="0"/>
              <a:t>‹#›</a:t>
            </a:fld>
            <a:endParaRPr lang="en-US"/>
          </a:p>
        </p:txBody>
      </p:sp>
    </p:spTree>
    <p:extLst>
      <p:ext uri="{BB962C8B-B14F-4D97-AF65-F5344CB8AC3E}">
        <p14:creationId xmlns:p14="http://schemas.microsoft.com/office/powerpoint/2010/main" val="4030723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B87572-A496-4210-B069-CE72FC8DA3D7}" type="datetimeFigureOut">
              <a:rPr lang="en-US" smtClean="0"/>
              <a:t>12/8/2014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9424DB-440E-4189-89DB-48D1312F5A1D}" type="slidenum">
              <a:rPr lang="en-US" smtClean="0"/>
              <a:t>‹#›</a:t>
            </a:fld>
            <a:endParaRPr lang="en-US"/>
          </a:p>
        </p:txBody>
      </p:sp>
    </p:spTree>
    <p:extLst>
      <p:ext uri="{BB962C8B-B14F-4D97-AF65-F5344CB8AC3E}">
        <p14:creationId xmlns:p14="http://schemas.microsoft.com/office/powerpoint/2010/main" val="3133976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228600" y="838200"/>
            <a:ext cx="4114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defTabSz="914400" eaLnBrk="1" fontAlgn="base" hangingPunct="1">
              <a:spcBef>
                <a:spcPct val="15000"/>
              </a:spcBef>
              <a:spcAft>
                <a:spcPct val="0"/>
              </a:spcAft>
            </a:pPr>
            <a:endParaRPr lang="en-US" altLang="en-US" sz="1800" smtClean="0">
              <a:solidFill>
                <a:prstClr val="black"/>
              </a:solidFill>
              <a:latin typeface="Calibri" pitchFamily="34" charset="0"/>
            </a:endParaRPr>
          </a:p>
        </p:txBody>
      </p:sp>
      <p:sp>
        <p:nvSpPr>
          <p:cNvPr id="3" name="Rectangle 3"/>
          <p:cNvSpPr>
            <a:spLocks noChangeArrowheads="1"/>
          </p:cNvSpPr>
          <p:nvPr/>
        </p:nvSpPr>
        <p:spPr bwMode="auto">
          <a:xfrm>
            <a:off x="0" y="2667000"/>
            <a:ext cx="4114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marL="231775" marR="0" lvl="0" indent="-231775" algn="ctr" defTabSz="914400" eaLnBrk="1" fontAlgn="base" latinLnBrk="0" hangingPunct="1">
              <a:lnSpc>
                <a:spcPct val="100000"/>
              </a:lnSpc>
              <a:spcBef>
                <a:spcPct val="15000"/>
              </a:spcBef>
              <a:spcAft>
                <a:spcPct val="0"/>
              </a:spcAft>
              <a:buClrTx/>
              <a:buSzTx/>
              <a:buFontTx/>
              <a:buNone/>
              <a:tabLst/>
              <a:defRPr/>
            </a:pPr>
            <a:r>
              <a:rPr kumimoji="0" lang="en-US" altLang="en-US" sz="2000" b="1" i="0" u="none" strike="noStrike" kern="0" cap="none" spc="0" normalizeH="0" baseline="0" noProof="0" smtClean="0">
                <a:ln>
                  <a:noFill/>
                </a:ln>
                <a:solidFill>
                  <a:prstClr val="black"/>
                </a:solidFill>
                <a:effectLst/>
                <a:uLnTx/>
                <a:uFillTx/>
                <a:latin typeface="Calibri" pitchFamily="34" charset="0"/>
                <a:ea typeface="ＭＳ Ｐゴシック" pitchFamily="34" charset="-128"/>
              </a:rPr>
              <a:t>Approach</a:t>
            </a:r>
          </a:p>
          <a:p>
            <a:pPr marL="231775" marR="0" lvl="0" indent="-231775" defTabSz="914400" eaLnBrk="1" fontAlgn="base" latinLnBrk="0" hangingPunct="1">
              <a:lnSpc>
                <a:spcPct val="100000"/>
              </a:lnSpc>
              <a:spcBef>
                <a:spcPct val="15000"/>
              </a:spcBef>
              <a:spcAft>
                <a:spcPct val="0"/>
              </a:spcAft>
              <a:buClrTx/>
              <a:buSzTx/>
              <a:buFontTx/>
              <a:buNone/>
              <a:tabLst/>
              <a:defRPr/>
            </a:pPr>
            <a:r>
              <a:rPr kumimoji="0" lang="en-US" altLang="en-US" sz="1600" b="0" i="0" u="none" strike="noStrike" kern="0" cap="none" spc="0" normalizeH="0" baseline="0" noProof="0" smtClean="0">
                <a:ln>
                  <a:noFill/>
                </a:ln>
                <a:solidFill>
                  <a:prstClr val="black"/>
                </a:solidFill>
                <a:effectLst/>
                <a:uLnTx/>
                <a:uFillTx/>
                <a:latin typeface="Arial" pitchFamily="34" charset="0"/>
                <a:ea typeface="ＭＳ Ｐゴシック" pitchFamily="34" charset="-128"/>
              </a:rPr>
              <a:t>	</a:t>
            </a:r>
            <a:r>
              <a:rPr kumimoji="0" lang="en-US" altLang="en-US" sz="1600" b="0" i="0" u="none" strike="noStrike" kern="0" cap="none" spc="0" normalizeH="0" baseline="0" noProof="0" smtClean="0">
                <a:ln>
                  <a:noFill/>
                </a:ln>
                <a:solidFill>
                  <a:prstClr val="black"/>
                </a:solidFill>
                <a:effectLst/>
                <a:uLnTx/>
                <a:uFillTx/>
                <a:latin typeface="Calibri" pitchFamily="34" charset="0"/>
                <a:ea typeface="ＭＳ Ｐゴシック" pitchFamily="34" charset="-128"/>
              </a:rPr>
              <a:t>We use the CCSM4 large ensemble, a CCSM4 control simulation and the CMIP5 multimodel ensemble to first determine the probability distribution of trends in Temperature and Precipitation in the next 10 or 20 years, and then translate these into trends in corn and wheat yields through an empirical model. We then compute the chances of significant slowdowns for the three types of simulations, showing that the risk significantly increases under the simulations that include anthropogenic GHG increases.  </a:t>
            </a:r>
          </a:p>
        </p:txBody>
      </p:sp>
      <p:sp>
        <p:nvSpPr>
          <p:cNvPr id="4" name="Rectangle 5"/>
          <p:cNvSpPr>
            <a:spLocks noChangeArrowheads="1"/>
          </p:cNvSpPr>
          <p:nvPr/>
        </p:nvSpPr>
        <p:spPr bwMode="auto">
          <a:xfrm>
            <a:off x="-152400" y="0"/>
            <a:ext cx="9525000" cy="461963"/>
          </a:xfrm>
          <a:prstGeom prst="rect">
            <a:avLst/>
          </a:prstGeom>
          <a:noFill/>
          <a:ln w="9525">
            <a:noFill/>
            <a:miter lim="800000"/>
            <a:headEnd/>
            <a:tailEnd/>
          </a:ln>
        </p:spPr>
        <p:txBody>
          <a:bodyPr>
            <a:spAutoFit/>
          </a:bodyPr>
          <a:lstStyle/>
          <a:p>
            <a:pPr algn="ctr" defTabSz="914400" fontAlgn="base">
              <a:spcBef>
                <a:spcPct val="0"/>
              </a:spcBef>
              <a:spcAft>
                <a:spcPct val="0"/>
              </a:spcAft>
              <a:defRPr/>
            </a:pPr>
            <a:r>
              <a:rPr lang="en-US" sz="2400" b="1" dirty="0">
                <a:solidFill>
                  <a:prstClr val="black"/>
                </a:solidFill>
                <a:ea typeface="ＭＳ Ｐゴシック" pitchFamily="34" charset="-128"/>
                <a:cs typeface="Arial" charset="0"/>
              </a:rPr>
              <a:t> </a:t>
            </a:r>
            <a:endParaRPr lang="en-US" sz="2400" b="1" dirty="0">
              <a:solidFill>
                <a:prstClr val="black"/>
              </a:solidFill>
              <a:ea typeface="ＭＳ Ｐゴシック" pitchFamily="34" charset="-128"/>
              <a:cs typeface="Arial" pitchFamily="34" charset="0"/>
            </a:endParaRPr>
          </a:p>
        </p:txBody>
      </p:sp>
      <p:sp>
        <p:nvSpPr>
          <p:cNvPr id="5" name="Rectangle 19"/>
          <p:cNvSpPr>
            <a:spLocks noChangeArrowheads="1"/>
          </p:cNvSpPr>
          <p:nvPr/>
        </p:nvSpPr>
        <p:spPr bwMode="auto">
          <a:xfrm>
            <a:off x="4495800" y="685800"/>
            <a:ext cx="43434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defTabSz="914400" eaLnBrk="1" fontAlgn="base" hangingPunct="1">
              <a:spcBef>
                <a:spcPct val="0"/>
              </a:spcBef>
              <a:spcAft>
                <a:spcPct val="0"/>
              </a:spcAft>
            </a:pPr>
            <a:endParaRPr lang="en-US" altLang="en-US" sz="1800" smtClean="0">
              <a:solidFill>
                <a:prstClr val="black"/>
              </a:solidFill>
              <a:latin typeface="Calibri" pitchFamily="34" charset="0"/>
            </a:endParaRPr>
          </a:p>
        </p:txBody>
      </p:sp>
      <p:sp>
        <p:nvSpPr>
          <p:cNvPr id="6" name="Rectangle 20"/>
          <p:cNvSpPr>
            <a:spLocks noChangeArrowheads="1"/>
          </p:cNvSpPr>
          <p:nvPr/>
        </p:nvSpPr>
        <p:spPr bwMode="auto">
          <a:xfrm>
            <a:off x="4343400" y="914400"/>
            <a:ext cx="44196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defTabSz="914400" eaLnBrk="1" fontAlgn="base" hangingPunct="1">
              <a:spcBef>
                <a:spcPct val="0"/>
              </a:spcBef>
              <a:spcAft>
                <a:spcPct val="0"/>
              </a:spcAft>
            </a:pPr>
            <a:endParaRPr lang="en-US" altLang="en-US" sz="1800" smtClean="0">
              <a:solidFill>
                <a:prstClr val="black"/>
              </a:solidFill>
              <a:latin typeface="Calibri" pitchFamily="34" charset="0"/>
            </a:endParaRPr>
          </a:p>
        </p:txBody>
      </p:sp>
      <p:sp>
        <p:nvSpPr>
          <p:cNvPr id="7" name="TextBox 24"/>
          <p:cNvSpPr txBox="1">
            <a:spLocks noChangeArrowheads="1"/>
          </p:cNvSpPr>
          <p:nvPr/>
        </p:nvSpPr>
        <p:spPr bwMode="auto">
          <a:xfrm>
            <a:off x="4114800" y="3657600"/>
            <a:ext cx="5029200" cy="237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defTabSz="914400" eaLnBrk="1" fontAlgn="base" hangingPunct="1">
              <a:spcBef>
                <a:spcPct val="0"/>
              </a:spcBef>
              <a:spcAft>
                <a:spcPct val="0"/>
              </a:spcAft>
            </a:pPr>
            <a:r>
              <a:rPr lang="en-US" altLang="en-US" sz="2000" b="1" smtClean="0">
                <a:solidFill>
                  <a:prstClr val="black"/>
                </a:solidFill>
                <a:latin typeface="Calibri" pitchFamily="34" charset="0"/>
              </a:rPr>
              <a:t>Impact</a:t>
            </a:r>
          </a:p>
          <a:p>
            <a:pPr algn="ctr" defTabSz="914400" eaLnBrk="1" fontAlgn="base" hangingPunct="1">
              <a:spcBef>
                <a:spcPct val="0"/>
              </a:spcBef>
              <a:spcAft>
                <a:spcPct val="0"/>
              </a:spcAft>
            </a:pPr>
            <a:r>
              <a:rPr lang="en-US" altLang="en-US" sz="1600" smtClean="0">
                <a:solidFill>
                  <a:prstClr val="black"/>
                </a:solidFill>
                <a:latin typeface="Calibri" pitchFamily="34" charset="0"/>
              </a:rPr>
              <a:t>Crop yields have historically been increasing, but we show that under anthropogenic climate change the chances of slowing down such progress significantly are much higher than in the absence of anthropogenic warming. This would posea  challenge for crop prodution to keep up with the expected growth in demand, therefore could be important to take this enhanced chances into account to protect us from situation of crisis related to food security. </a:t>
            </a:r>
          </a:p>
        </p:txBody>
      </p:sp>
      <p:sp>
        <p:nvSpPr>
          <p:cNvPr id="8" name="Rectangle 4"/>
          <p:cNvSpPr>
            <a:spLocks noChangeArrowheads="1"/>
          </p:cNvSpPr>
          <p:nvPr/>
        </p:nvSpPr>
        <p:spPr bwMode="auto">
          <a:xfrm>
            <a:off x="-152400" y="609600"/>
            <a:ext cx="4267200" cy="1981200"/>
          </a:xfrm>
          <a:prstGeom prst="rect">
            <a:avLst/>
          </a:prstGeom>
          <a:noFill/>
          <a:ln w="9525">
            <a:noFill/>
            <a:miter lim="800000"/>
            <a:headEnd/>
            <a:tailEnd/>
          </a:ln>
        </p:spPr>
        <p:txBody>
          <a:bodyPr/>
          <a:lstStyle/>
          <a:p>
            <a:pPr marL="231775" indent="-231775" algn="ctr" defTabSz="914400" fontAlgn="base">
              <a:spcBef>
                <a:spcPct val="15000"/>
              </a:spcBef>
              <a:spcAft>
                <a:spcPct val="0"/>
              </a:spcAft>
              <a:defRPr/>
            </a:pPr>
            <a:r>
              <a:rPr lang="en-US" sz="2000" b="1" dirty="0">
                <a:solidFill>
                  <a:prstClr val="black"/>
                </a:solidFill>
                <a:ea typeface="ＭＳ Ｐゴシック" charset="0"/>
                <a:cs typeface="Arial" charset="0"/>
              </a:rPr>
              <a:t>Objective</a:t>
            </a:r>
          </a:p>
          <a:p>
            <a:pPr marL="231775" indent="-231775" defTabSz="914400" fontAlgn="base">
              <a:spcBef>
                <a:spcPct val="0"/>
              </a:spcBef>
              <a:spcAft>
                <a:spcPct val="0"/>
              </a:spcAft>
              <a:defRPr/>
            </a:pPr>
            <a:r>
              <a:rPr lang="en-US" dirty="0">
                <a:solidFill>
                  <a:prstClr val="black"/>
                </a:solidFill>
                <a:latin typeface="Arial" charset="0"/>
                <a:ea typeface="ＭＳ Ｐゴシック" charset="0"/>
                <a:cs typeface="Arial" charset="0"/>
              </a:rPr>
              <a:t>	</a:t>
            </a:r>
            <a:r>
              <a:rPr lang="en-US" sz="1600" dirty="0">
                <a:solidFill>
                  <a:prstClr val="black"/>
                </a:solidFill>
                <a:ea typeface="ＭＳ Ｐゴシック" charset="0"/>
                <a:cs typeface="Arial" charset="0"/>
              </a:rPr>
              <a:t>Determine whether anthropogenic climate change in the next two decades will enhance the risk of significant slowdowns in corn or wheat production, when compared to the chances of such slowdowns under internal climate variability</a:t>
            </a:r>
            <a:endParaRPr lang="en-US" sz="1600" b="1" dirty="0">
              <a:solidFill>
                <a:prstClr val="black"/>
              </a:solidFill>
              <a:ea typeface="ＭＳ Ｐゴシック" charset="0"/>
              <a:cs typeface="Arial" charset="0"/>
            </a:endParaRPr>
          </a:p>
        </p:txBody>
      </p:sp>
      <p:pic>
        <p:nvPicPr>
          <p:cNvPr id="9"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811213"/>
            <a:ext cx="4648200" cy="216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4"/>
          <p:cNvSpPr txBox="1">
            <a:spLocks noChangeArrowheads="1"/>
          </p:cNvSpPr>
          <p:nvPr/>
        </p:nvSpPr>
        <p:spPr bwMode="auto">
          <a:xfrm>
            <a:off x="546100" y="-36513"/>
            <a:ext cx="8051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800" b="1" i="0" u="none" strike="noStrike" kern="0" cap="none" spc="0" normalizeH="0" baseline="0" noProof="0" smtClean="0">
                <a:ln>
                  <a:noFill/>
                </a:ln>
                <a:solidFill>
                  <a:prstClr val="black"/>
                </a:solidFill>
                <a:effectLst/>
                <a:uLnTx/>
                <a:uFillTx/>
                <a:latin typeface="Arial" pitchFamily="34" charset="0"/>
                <a:ea typeface="ＭＳ Ｐゴシック" pitchFamily="34" charset="-128"/>
              </a:rPr>
              <a:t>Getting caught with our plants down: the risks of a global crop yield slowdown from climate trends in the next two decades </a:t>
            </a:r>
          </a:p>
        </p:txBody>
      </p:sp>
      <p:sp>
        <p:nvSpPr>
          <p:cNvPr id="11" name="Rectangle 7"/>
          <p:cNvSpPr>
            <a:spLocks noChangeArrowheads="1"/>
          </p:cNvSpPr>
          <p:nvPr/>
        </p:nvSpPr>
        <p:spPr bwMode="auto">
          <a:xfrm>
            <a:off x="1143000" y="6477000"/>
            <a:ext cx="6858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1000" b="0" i="0" u="none" strike="noStrike" kern="0" cap="none" spc="0" normalizeH="0" baseline="0" noProof="0" smtClean="0">
                <a:ln>
                  <a:noFill/>
                </a:ln>
                <a:solidFill>
                  <a:prstClr val="black"/>
                </a:solidFill>
                <a:effectLst/>
                <a:uLnTx/>
                <a:uFillTx/>
                <a:latin typeface="Arial" pitchFamily="34" charset="0"/>
                <a:ea typeface="ＭＳ Ｐゴシック" pitchFamily="34" charset="-128"/>
              </a:rPr>
              <a:t>Lobell, D.B., and C.Tebaldi, 2014: Getting caught with our plants down: the risks of a global crop yield slowdown from climate trends in the next two decades. </a:t>
            </a:r>
            <a:r>
              <a:rPr kumimoji="0" lang="en-US" altLang="en-US" sz="1000" b="1" i="1" u="none" strike="noStrike" kern="0" cap="none" spc="0" normalizeH="0" baseline="0" noProof="0" smtClean="0">
                <a:ln>
                  <a:noFill/>
                </a:ln>
                <a:solidFill>
                  <a:prstClr val="black"/>
                </a:solidFill>
                <a:effectLst/>
                <a:uLnTx/>
                <a:uFillTx/>
                <a:latin typeface="Arial" pitchFamily="34" charset="0"/>
                <a:ea typeface="ＭＳ Ｐゴシック" pitchFamily="34" charset="-128"/>
              </a:rPr>
              <a:t>Environ. Res. Lett.</a:t>
            </a:r>
            <a:r>
              <a:rPr kumimoji="0" lang="en-US" altLang="en-US" sz="1000" b="0" i="0" u="none" strike="noStrike" kern="0" cap="none" spc="0" normalizeH="0" baseline="0" noProof="0" smtClean="0">
                <a:ln>
                  <a:noFill/>
                </a:ln>
                <a:solidFill>
                  <a:prstClr val="black"/>
                </a:solidFill>
                <a:effectLst/>
                <a:uLnTx/>
                <a:uFillTx/>
                <a:latin typeface="Arial" pitchFamily="34" charset="0"/>
                <a:ea typeface="ＭＳ Ｐゴシック" pitchFamily="34" charset="-128"/>
              </a:rPr>
              <a:t> 9 074003 doi:10.1088/1748-9326/9/7/074003</a:t>
            </a:r>
            <a:endParaRPr kumimoji="0" lang="en-US" altLang="en-US" sz="1000" b="1"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12" name="TextBox 11"/>
          <p:cNvSpPr txBox="1"/>
          <p:nvPr/>
        </p:nvSpPr>
        <p:spPr>
          <a:xfrm>
            <a:off x="4343400" y="3200400"/>
            <a:ext cx="4800600" cy="400050"/>
          </a:xfrm>
          <a:prstGeom prst="rect">
            <a:avLst/>
          </a:prstGeom>
          <a:noFill/>
        </p:spPr>
        <p:txBody>
          <a:bodyPr>
            <a:spAutoFit/>
          </a:bodyPr>
          <a:lstStyle/>
          <a:p>
            <a:pPr defTabSz="914400" fontAlgn="base">
              <a:spcBef>
                <a:spcPct val="0"/>
              </a:spcBef>
              <a:spcAft>
                <a:spcPct val="0"/>
              </a:spcAft>
              <a:defRPr/>
            </a:pPr>
            <a:r>
              <a:rPr lang="en-US" sz="1000" i="1" dirty="0">
                <a:solidFill>
                  <a:prstClr val="black"/>
                </a:solidFill>
                <a:ea typeface="ＭＳ Ｐゴシック" charset="0"/>
                <a:cs typeface="Arial" charset="0"/>
              </a:rPr>
              <a:t>Chances of climate-induced slowdowns that would roughly halve projected yield trends ((a) 5% yield losses over 10 years and (b) 10% yield losses over 20 years).</a:t>
            </a:r>
            <a:endParaRPr lang="en-US" i="1" dirty="0">
              <a:solidFill>
                <a:prstClr val="black"/>
              </a:solidFill>
              <a:latin typeface="Arial" charset="0"/>
              <a:ea typeface="ＭＳ Ｐゴシック" charset="0"/>
              <a:cs typeface="Arial" charset="0"/>
            </a:endParaRPr>
          </a:p>
        </p:txBody>
      </p:sp>
    </p:spTree>
    <p:extLst>
      <p:ext uri="{BB962C8B-B14F-4D97-AF65-F5344CB8AC3E}">
        <p14:creationId xmlns:p14="http://schemas.microsoft.com/office/powerpoint/2010/main" val="19905915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177</Words>
  <Application>Microsoft Office PowerPoint</Application>
  <PresentationFormat>On-screen Show (4:3)</PresentationFormat>
  <Paragraphs>11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test</dc:creator>
  <cp:lastModifiedBy>test</cp:lastModifiedBy>
  <cp:revision>1</cp:revision>
  <dcterms:created xsi:type="dcterms:W3CDTF">2014-12-08T21:24:54Z</dcterms:created>
  <dcterms:modified xsi:type="dcterms:W3CDTF">2014-12-08T21:26:56Z</dcterms:modified>
</cp:coreProperties>
</file>