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C46CE9-C14C-4F02-861C-1A8138426206}" type="datetimeFigureOut">
              <a:rPr lang="en-US" smtClean="0"/>
              <a:t>9/9/2016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72C74-BBD2-4A75-BD69-D3D05EFBAF6B}" type="slidenum">
              <a:rPr lang="en-US" smtClean="0"/>
              <a:t>‹#›</a:t>
            </a:fld>
            <a:endParaRPr lang="en-US"/>
          </a:p>
        </p:txBody>
      </p:sp>
    </p:spTree>
    <p:extLst>
      <p:ext uri="{BB962C8B-B14F-4D97-AF65-F5344CB8AC3E}">
        <p14:creationId xmlns:p14="http://schemas.microsoft.com/office/powerpoint/2010/main" val="1864660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1696" indent="-284187" eaLnBrk="0" hangingPunct="0">
              <a:defRPr>
                <a:solidFill>
                  <a:schemeClr val="tx1"/>
                </a:solidFill>
                <a:latin typeface="Calibri" panose="020F0502020204030204" pitchFamily="34" charset="0"/>
                <a:cs typeface="Arial" panose="020B0604020202020204" pitchFamily="34" charset="0"/>
              </a:defRPr>
            </a:lvl2pPr>
            <a:lvl3pPr marL="1141431" indent="-227974" eaLnBrk="0" hangingPunct="0">
              <a:defRPr>
                <a:solidFill>
                  <a:schemeClr val="tx1"/>
                </a:solidFill>
                <a:latin typeface="Calibri" panose="020F0502020204030204" pitchFamily="34" charset="0"/>
                <a:cs typeface="Arial" panose="020B0604020202020204" pitchFamily="34" charset="0"/>
              </a:defRPr>
            </a:lvl3pPr>
            <a:lvl4pPr marL="1598940" indent="-227974" eaLnBrk="0" hangingPunct="0">
              <a:defRPr>
                <a:solidFill>
                  <a:schemeClr val="tx1"/>
                </a:solidFill>
                <a:latin typeface="Calibri" panose="020F0502020204030204" pitchFamily="34" charset="0"/>
                <a:cs typeface="Arial" panose="020B0604020202020204" pitchFamily="34" charset="0"/>
              </a:defRPr>
            </a:lvl4pPr>
            <a:lvl5pPr marL="2056450" indent="-227974" eaLnBrk="0" hangingPunct="0">
              <a:defRPr>
                <a:solidFill>
                  <a:schemeClr val="tx1"/>
                </a:solidFill>
                <a:latin typeface="Calibri" panose="020F0502020204030204" pitchFamily="34" charset="0"/>
                <a:cs typeface="Arial" panose="020B0604020202020204" pitchFamily="34" charset="0"/>
              </a:defRPr>
            </a:lvl5pPr>
            <a:lvl6pPr marL="2506152" indent="-227974"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55854" indent="-227974"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05556" indent="-227974"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55258" indent="-227974"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1709B39-E34C-4083-AE29-56931432322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3706890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262550960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53A4F5B-5DA7-45E1-91B8-E752B2C93A6E}" type="datetimeFigureOut">
              <a:rPr lang="en-US"/>
              <a:pPr>
                <a:defRPr/>
              </a:pPr>
              <a:t>9/9/2016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89D617A-A4D2-4F1C-B58C-635CECEF6D4C}" type="slidenum">
              <a:rPr lang="en-US" altLang="en-US"/>
              <a:pPr/>
              <a:t>‹#›</a:t>
            </a:fld>
            <a:endParaRPr lang="en-US" altLang="en-US"/>
          </a:p>
        </p:txBody>
      </p:sp>
    </p:spTree>
    <p:extLst>
      <p:ext uri="{BB962C8B-B14F-4D97-AF65-F5344CB8AC3E}">
        <p14:creationId xmlns:p14="http://schemas.microsoft.com/office/powerpoint/2010/main" val="303154564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143000"/>
            <a:ext cx="3429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rPr>
              <a:t>Objective</a:t>
            </a:r>
          </a:p>
          <a:p>
            <a:pPr marL="285750" indent="-285750">
              <a:spcBef>
                <a:spcPct val="15000"/>
              </a:spcBef>
              <a:spcAft>
                <a:spcPts val="600"/>
              </a:spcAft>
              <a:buFont typeface="Arial" pitchFamily="34" charset="0"/>
              <a:buChar char="●"/>
              <a:defRPr/>
            </a:pPr>
            <a:r>
              <a:rPr lang="en-US" sz="1400" dirty="0" smtClean="0"/>
              <a:t>Understand the sources of and quantify the uncertainties in projecting future </a:t>
            </a:r>
            <a:r>
              <a:rPr lang="en-US" sz="1400" dirty="0"/>
              <a:t>changes </a:t>
            </a:r>
            <a:r>
              <a:rPr lang="en-US" sz="1400" dirty="0" smtClean="0"/>
              <a:t>in North Atlantic atmospheric rivers making landfall in </a:t>
            </a:r>
            <a:r>
              <a:rPr lang="en-US" sz="1400" dirty="0"/>
              <a:t>western </a:t>
            </a:r>
            <a:r>
              <a:rPr lang="en-US" sz="1400" dirty="0" smtClean="0"/>
              <a:t>Europe</a:t>
            </a:r>
          </a:p>
          <a:p>
            <a:pPr>
              <a:spcBef>
                <a:spcPts val="1200"/>
              </a:spcBef>
              <a:defRPr/>
            </a:pPr>
            <a:r>
              <a:rPr lang="en-US" sz="1600" b="1" dirty="0">
                <a:solidFill>
                  <a:prstClr val="black"/>
                </a:solidFill>
              </a:rPr>
              <a:t> </a:t>
            </a:r>
            <a:r>
              <a:rPr lang="en-US" sz="1600" b="1" dirty="0" smtClean="0">
                <a:solidFill>
                  <a:prstClr val="black"/>
                </a:solidFill>
              </a:rPr>
              <a:t>                       </a:t>
            </a:r>
            <a:r>
              <a:rPr lang="en-US" b="1" dirty="0" smtClean="0">
                <a:solidFill>
                  <a:prstClr val="black"/>
                </a:solidFill>
              </a:rPr>
              <a:t>Approach</a:t>
            </a:r>
            <a:endParaRPr lang="en-US" sz="1600" b="1" dirty="0">
              <a:solidFill>
                <a:prstClr val="black"/>
              </a:solidFill>
            </a:endParaRPr>
          </a:p>
          <a:p>
            <a:pPr marL="285750" indent="-285750">
              <a:spcBef>
                <a:spcPct val="15000"/>
              </a:spcBef>
              <a:spcAft>
                <a:spcPts val="600"/>
              </a:spcAft>
              <a:buFont typeface="Arial" pitchFamily="34" charset="0"/>
              <a:buChar char="●"/>
              <a:defRPr/>
            </a:pPr>
            <a:r>
              <a:rPr lang="en-US" sz="1400" dirty="0"/>
              <a:t>Detect atmospheric rivers that make landfall in western </a:t>
            </a:r>
            <a:r>
              <a:rPr lang="en-US" sz="1400" dirty="0" smtClean="0"/>
              <a:t>Europe </a:t>
            </a:r>
            <a:r>
              <a:rPr lang="en-US" sz="1400" dirty="0"/>
              <a:t>from the multi-model CMIP5 ensemble simulations for the present and future</a:t>
            </a:r>
            <a:endParaRPr lang="en-US" sz="1400" baseline="30000" dirty="0"/>
          </a:p>
          <a:p>
            <a:pPr marL="285750" indent="-285750">
              <a:spcBef>
                <a:spcPct val="15000"/>
              </a:spcBef>
              <a:spcAft>
                <a:spcPts val="600"/>
              </a:spcAft>
              <a:buFont typeface="Arial" pitchFamily="34" charset="0"/>
              <a:buChar char="●"/>
              <a:defRPr/>
            </a:pPr>
            <a:r>
              <a:rPr lang="en-US" sz="1400" dirty="0"/>
              <a:t>Investigate the dynamical </a:t>
            </a:r>
            <a:r>
              <a:rPr lang="en-US" sz="1400" dirty="0" smtClean="0"/>
              <a:t>(winds) and </a:t>
            </a:r>
            <a:r>
              <a:rPr lang="en-US" sz="1400" dirty="0" err="1" smtClean="0"/>
              <a:t>thermodynamical</a:t>
            </a:r>
            <a:r>
              <a:rPr lang="en-US" sz="1400" dirty="0" smtClean="0"/>
              <a:t> (moisture) </a:t>
            </a:r>
            <a:r>
              <a:rPr lang="en-US" sz="1400" dirty="0"/>
              <a:t>contributions to the changes in atmospheric rivers </a:t>
            </a:r>
            <a:endParaRPr lang="en-US" sz="1400" dirty="0" smtClean="0"/>
          </a:p>
          <a:p>
            <a:pPr marL="285750" indent="-285750">
              <a:spcBef>
                <a:spcPct val="15000"/>
              </a:spcBef>
              <a:spcAft>
                <a:spcPts val="600"/>
              </a:spcAft>
              <a:buFont typeface="Arial" pitchFamily="34" charset="0"/>
              <a:buChar char="●"/>
              <a:defRPr/>
            </a:pPr>
            <a:r>
              <a:rPr lang="en-US" sz="1400" dirty="0" smtClean="0"/>
              <a:t>Explore the relationship between atmospheric river changes and changes in the jet stream in a warmer climate</a:t>
            </a:r>
            <a:endParaRPr lang="en-US" sz="1400" dirty="0"/>
          </a:p>
        </p:txBody>
      </p:sp>
      <p:sp>
        <p:nvSpPr>
          <p:cNvPr id="3076" name="Rectangle 5"/>
          <p:cNvSpPr>
            <a:spLocks noChangeArrowheads="1"/>
          </p:cNvSpPr>
          <p:nvPr/>
        </p:nvSpPr>
        <p:spPr bwMode="auto">
          <a:xfrm>
            <a:off x="152400" y="0"/>
            <a:ext cx="86106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600" b="1" dirty="0" smtClean="0">
                <a:solidFill>
                  <a:srgbClr val="000000"/>
                </a:solidFill>
              </a:rPr>
              <a:t>Uncertainties in Projecting Future Changes in Atmospheric Rivers and Their Impacts on Heavy Precipitation over Europe</a:t>
            </a:r>
            <a:endParaRPr lang="en-US" altLang="en-US" sz="2600" b="1" dirty="0">
              <a:solidFill>
                <a:srgbClr val="000000"/>
              </a:solidFill>
            </a:endParaRPr>
          </a:p>
        </p:txBody>
      </p:sp>
      <p:sp>
        <p:nvSpPr>
          <p:cNvPr id="3077" name="Text Box 6"/>
          <p:cNvSpPr txBox="1">
            <a:spLocks noChangeArrowheads="1"/>
          </p:cNvSpPr>
          <p:nvPr/>
        </p:nvSpPr>
        <p:spPr bwMode="auto">
          <a:xfrm>
            <a:off x="152400" y="5920026"/>
            <a:ext cx="358140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smtClean="0">
                <a:solidFill>
                  <a:srgbClr val="000000"/>
                </a:solidFill>
                <a:latin typeface="Arial" panose="020B0604020202020204" pitchFamily="34" charset="0"/>
              </a:rPr>
              <a:t>Gao Y, J Lu, and LR Leung. 2016. “Uncertainties in Projecting Future Changes in Atmospheric Rivers and Their Impacts on Heavy Precipitation over Europe.” </a:t>
            </a:r>
            <a:r>
              <a:rPr lang="en-US" altLang="en-US" sz="1000" i="1" dirty="0" smtClean="0">
                <a:solidFill>
                  <a:srgbClr val="000000"/>
                </a:solidFill>
                <a:latin typeface="Arial" panose="020B0604020202020204" pitchFamily="34" charset="0"/>
              </a:rPr>
              <a:t>Journal </a:t>
            </a:r>
            <a:r>
              <a:rPr lang="en-US" altLang="en-US" sz="1000" i="1" dirty="0">
                <a:solidFill>
                  <a:srgbClr val="000000"/>
                </a:solidFill>
                <a:latin typeface="Arial" panose="020B0604020202020204" pitchFamily="34" charset="0"/>
              </a:rPr>
              <a:t>of Climate</a:t>
            </a:r>
            <a:r>
              <a:rPr lang="en-US" altLang="en-US" sz="1000" dirty="0" smtClean="0">
                <a:solidFill>
                  <a:srgbClr val="000000"/>
                </a:solidFill>
                <a:latin typeface="Arial" panose="020B0604020202020204" pitchFamily="34" charset="0"/>
              </a:rPr>
              <a:t> </a:t>
            </a:r>
            <a:r>
              <a:rPr lang="en-US" altLang="en-US" sz="1000" b="1" dirty="0" smtClean="0">
                <a:solidFill>
                  <a:srgbClr val="000000"/>
                </a:solidFill>
                <a:latin typeface="Arial" panose="020B0604020202020204" pitchFamily="34" charset="0"/>
              </a:rPr>
              <a:t>29</a:t>
            </a:r>
            <a:r>
              <a:rPr lang="en-US" altLang="en-US" sz="1000" dirty="0" smtClean="0">
                <a:solidFill>
                  <a:srgbClr val="000000"/>
                </a:solidFill>
                <a:latin typeface="Arial" panose="020B0604020202020204" pitchFamily="34" charset="0"/>
              </a:rPr>
              <a:t>(18): 6711-6726. </a:t>
            </a:r>
            <a:r>
              <a:rPr lang="en-US" altLang="en-US" sz="1000" dirty="0">
                <a:solidFill>
                  <a:srgbClr val="000000"/>
                </a:solidFill>
                <a:latin typeface="Arial" panose="020B0604020202020204" pitchFamily="34" charset="0"/>
              </a:rPr>
              <a:t>DOI: 10.1175/JCLI-D-16-0088.1</a:t>
            </a:r>
          </a:p>
        </p:txBody>
      </p:sp>
      <p:sp>
        <p:nvSpPr>
          <p:cNvPr id="3079" name="Rectangle 2"/>
          <p:cNvSpPr>
            <a:spLocks noChangeArrowheads="1"/>
          </p:cNvSpPr>
          <p:nvPr/>
        </p:nvSpPr>
        <p:spPr bwMode="auto">
          <a:xfrm>
            <a:off x="3581400" y="4419600"/>
            <a:ext cx="5537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spcBef>
                <a:spcPct val="20000"/>
              </a:spcBef>
              <a:buFont typeface="Arial" panose="020B0604020202020204" pitchFamily="34" charset="0"/>
              <a:buChar char="•"/>
              <a:tabLst>
                <a:tab pos="338138"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338138"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338138"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9pPr>
          </a:lstStyle>
          <a:p>
            <a:pPr algn="ctr" eaLnBrk="1" hangingPunct="1">
              <a:spcBef>
                <a:spcPct val="15000"/>
              </a:spcBef>
              <a:buFontTx/>
              <a:buNone/>
            </a:pPr>
            <a:r>
              <a:rPr lang="en-US" altLang="en-US" sz="1800" b="1" dirty="0">
                <a:solidFill>
                  <a:srgbClr val="000000"/>
                </a:solidFill>
              </a:rPr>
              <a:t>Impact</a:t>
            </a:r>
          </a:p>
          <a:p>
            <a:pPr>
              <a:spcBef>
                <a:spcPct val="15000"/>
              </a:spcBef>
              <a:buFont typeface="Arial" charset="0"/>
              <a:buChar char="●"/>
            </a:pPr>
            <a:r>
              <a:rPr lang="en-US" sz="1400" dirty="0" smtClean="0"/>
              <a:t>The work projects substantial increases in the frequency of atmospheric rivers over western Europe.</a:t>
            </a:r>
          </a:p>
          <a:p>
            <a:pPr>
              <a:spcBef>
                <a:spcPct val="15000"/>
              </a:spcBef>
              <a:buFont typeface="Arial" charset="0"/>
              <a:buChar char="●"/>
            </a:pPr>
            <a:r>
              <a:rPr lang="en-US" sz="1400" dirty="0"/>
              <a:t>While thermodynamics plays a dominant role in the future increase of ARs, </a:t>
            </a:r>
            <a:r>
              <a:rPr lang="en-US" sz="1400" dirty="0" smtClean="0"/>
              <a:t>meridional shifts in wind speed associated with the jet stream result </a:t>
            </a:r>
            <a:r>
              <a:rPr lang="en-US" sz="1400" dirty="0"/>
              <a:t>in dipole change </a:t>
            </a:r>
            <a:r>
              <a:rPr lang="en-US" sz="1400" dirty="0" smtClean="0"/>
              <a:t>patterns of AR frequency </a:t>
            </a:r>
            <a:r>
              <a:rPr lang="en-US" sz="1400" dirty="0"/>
              <a:t>in all </a:t>
            </a:r>
            <a:r>
              <a:rPr lang="en-US" sz="1400" dirty="0" smtClean="0"/>
              <a:t>seasons.</a:t>
            </a:r>
          </a:p>
          <a:p>
            <a:pPr>
              <a:spcBef>
                <a:spcPct val="15000"/>
              </a:spcBef>
              <a:buFont typeface="Arial" charset="0"/>
              <a:buChar char="●"/>
            </a:pPr>
            <a:r>
              <a:rPr lang="en-US" sz="1400" dirty="0"/>
              <a:t>Using the observed historical jet position as an emergent </a:t>
            </a:r>
            <a:r>
              <a:rPr lang="en-US" sz="1400" dirty="0" smtClean="0"/>
              <a:t>constraint suggests a larger increase in AR frequency than projected by </a:t>
            </a:r>
            <a:r>
              <a:rPr lang="en-US" sz="1400" smtClean="0"/>
              <a:t>the models.</a:t>
            </a:r>
            <a:endParaRPr lang="en-US" sz="1400" dirty="0"/>
          </a:p>
        </p:txBody>
      </p:sp>
      <p:sp>
        <p:nvSpPr>
          <p:cNvPr id="4" name="Rectangle 3"/>
          <p:cNvSpPr/>
          <p:nvPr/>
        </p:nvSpPr>
        <p:spPr>
          <a:xfrm>
            <a:off x="3581400" y="3657600"/>
            <a:ext cx="5562600" cy="830997"/>
          </a:xfrm>
          <a:prstGeom prst="rect">
            <a:avLst/>
          </a:prstGeom>
        </p:spPr>
        <p:txBody>
          <a:bodyPr wrap="square">
            <a:spAutoFit/>
          </a:bodyPr>
          <a:lstStyle/>
          <a:p>
            <a:r>
              <a:rPr lang="en-US" sz="1200" b="1" dirty="0" smtClean="0">
                <a:solidFill>
                  <a:srgbClr val="0000FF"/>
                </a:solidFill>
              </a:rPr>
              <a:t>Relationships between future changes in AR days (y-axis) and historical jet position (x-axis). Each dot corresponds to one CMIP5 model. The historical jet position in four observation datasets are shown by the colored vertical lines. The correlation coefficients (r) are statistically significant at 95% confidence level.</a:t>
            </a:r>
            <a:endParaRPr lang="en-US" sz="1200" b="1" dirty="0">
              <a:solidFill>
                <a:srgbClr val="0000FF"/>
              </a:solidFill>
            </a:endParaRPr>
          </a:p>
        </p:txBody>
      </p:sp>
      <p:pic>
        <p:nvPicPr>
          <p:cNvPr id="2" name="Picture 1"/>
          <p:cNvPicPr>
            <a:picLocks noChangeAspect="1"/>
          </p:cNvPicPr>
          <p:nvPr/>
        </p:nvPicPr>
        <p:blipFill>
          <a:blip r:embed="rId3"/>
          <a:stretch>
            <a:fillRect/>
          </a:stretch>
        </p:blipFill>
        <p:spPr>
          <a:xfrm>
            <a:off x="3581400" y="914400"/>
            <a:ext cx="5562600" cy="2781300"/>
          </a:xfrm>
          <a:prstGeom prst="rect">
            <a:avLst/>
          </a:prstGeom>
        </p:spPr>
      </p:pic>
    </p:spTree>
    <p:extLst>
      <p:ext uri="{BB962C8B-B14F-4D97-AF65-F5344CB8AC3E}">
        <p14:creationId xmlns:p14="http://schemas.microsoft.com/office/powerpoint/2010/main" val="2652331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Gao-Leung-Atmospheric_Rivers-JOC-Sept2016</Presentation>
    <Funding xmlns="98b00cf3-a6ce-40de-8923-f140beb786e9">RGCM</Funding>
  </documentManagement>
</p:properties>
</file>

<file path=customXml/itemProps1.xml><?xml version="1.0" encoding="utf-8"?>
<ds:datastoreItem xmlns:ds="http://schemas.openxmlformats.org/officeDocument/2006/customXml" ds:itemID="{DAB12858-F273-4981-A5EE-FCC759451478}"/>
</file>

<file path=customXml/itemProps2.xml><?xml version="1.0" encoding="utf-8"?>
<ds:datastoreItem xmlns:ds="http://schemas.openxmlformats.org/officeDocument/2006/customXml" ds:itemID="{90B7E92E-EABB-439B-93CF-B3CC4D386AC4}"/>
</file>

<file path=docProps/app.xml><?xml version="1.0" encoding="utf-8"?>
<Properties xmlns="http://schemas.openxmlformats.org/officeDocument/2006/extended-properties" xmlns:vt="http://schemas.openxmlformats.org/officeDocument/2006/docPropsVTypes">
  <Template>DOE-Sample-Slide-Highlights-Template</Template>
  <TotalTime>82</TotalTime>
  <Words>270</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 IM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Gao-Leung-Atmospheric_Rivers-JOC-Sept2016</dc:title>
  <dc:creator>Gao, Yang</dc:creator>
  <dc:description/>
  <cp:lastModifiedBy>JOvink</cp:lastModifiedBy>
  <cp:revision>13</cp:revision>
  <cp:lastPrinted>2011-05-11T17:30:12Z</cp:lastPrinted>
  <dcterms:created xsi:type="dcterms:W3CDTF">2016-09-01T20:59:08Z</dcterms:created>
  <dcterms:modified xsi:type="dcterms:W3CDTF">2016-09-09T21:51:58Z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Gao-Leung-Atmospheric_Rivers-JOC-Sept2016</vt:lpwstr>
  </property>
  <property fmtid="{D5CDD505-2E9C-101B-9397-08002B2CF9AE}" pid="8" name="SlideDescription">
    <vt:lpwstr/>
  </property>
</Properties>
</file>