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3"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1/6/14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162043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36D64-B606-4833-8E9E-A8FC51B35A1D}" type="datetimeFigureOut">
              <a:rPr lang="en-US" smtClean="0"/>
              <a:pPr/>
              <a:t>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36D64-B606-4833-8E9E-A8FC51B35A1D}" type="datetimeFigureOut">
              <a:rPr lang="en-US" smtClean="0"/>
              <a:pPr/>
              <a:t>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36D64-B606-4833-8E9E-A8FC51B35A1D}" type="datetimeFigureOut">
              <a:rPr lang="en-US" smtClean="0"/>
              <a:pPr/>
              <a:t>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81000" y="1066800"/>
            <a:ext cx="4114800" cy="1752600"/>
          </a:xfrm>
          <a:prstGeom prst="rect">
            <a:avLst/>
          </a:prstGeom>
          <a:noFill/>
          <a:ln w="9525">
            <a:noFill/>
            <a:miter lim="800000"/>
            <a:headEnd/>
            <a:tailEnd/>
          </a:ln>
        </p:spPr>
        <p:txBody>
          <a:bodyPr/>
          <a:lstStyle/>
          <a:p>
            <a:pPr marL="231775" indent="-231775" algn="ctr">
              <a:spcBef>
                <a:spcPct val="15000"/>
              </a:spcBef>
            </a:pPr>
            <a:r>
              <a:rPr lang="en-US" sz="2000" b="1" dirty="0"/>
              <a:t>Objective</a:t>
            </a:r>
            <a:endParaRPr lang="en-US" sz="2000" b="1" dirty="0" smtClean="0"/>
          </a:p>
          <a:p>
            <a:r>
              <a:rPr lang="en-US" dirty="0" smtClean="0"/>
              <a:t>Greenland Ice Sheet surface mass balance (SMB) variability is large, and affects regional climate, ice sheet dynamics, and the assessment of Greenland ice loss trends.  DOE researchers have performed an assessment of CESM-simulated SMB variability trends between 1850-2100.</a:t>
            </a:r>
            <a:endParaRPr lang="en-US" baseline="-25000" dirty="0" smtClean="0"/>
          </a:p>
        </p:txBody>
      </p:sp>
      <p:sp>
        <p:nvSpPr>
          <p:cNvPr id="6149" name="Rectangle 5"/>
          <p:cNvSpPr>
            <a:spLocks noChangeArrowheads="1"/>
          </p:cNvSpPr>
          <p:nvPr/>
        </p:nvSpPr>
        <p:spPr bwMode="auto">
          <a:xfrm>
            <a:off x="914400" y="152400"/>
            <a:ext cx="7467600" cy="830997"/>
          </a:xfrm>
          <a:prstGeom prst="rect">
            <a:avLst/>
          </a:prstGeom>
          <a:noFill/>
          <a:ln w="9525">
            <a:noFill/>
            <a:miter lim="800000"/>
            <a:headEnd/>
            <a:tailEnd/>
          </a:ln>
        </p:spPr>
        <p:txBody>
          <a:bodyPr wrap="square">
            <a:spAutoFit/>
          </a:bodyPr>
          <a:lstStyle/>
          <a:p>
            <a:pPr algn="ctr"/>
            <a:r>
              <a:rPr lang="en-US" sz="2400" b="1" dirty="0" smtClean="0"/>
              <a:t>Greenland Ice Sheet surface mass balance variability increases under future climate warming</a:t>
            </a:r>
            <a:endParaRPr lang="en-US" sz="2400" b="1" dirty="0">
              <a:latin typeface="Myriad Web Pro Condensed" pitchFamily="34" charset="0"/>
            </a:endParaRPr>
          </a:p>
        </p:txBody>
      </p:sp>
      <p:sp>
        <p:nvSpPr>
          <p:cNvPr id="6150" name="Rectangle 19"/>
          <p:cNvSpPr>
            <a:spLocks noChangeArrowheads="1"/>
          </p:cNvSpPr>
          <p:nvPr/>
        </p:nvSpPr>
        <p:spPr bwMode="auto">
          <a:xfrm>
            <a:off x="4495800" y="685800"/>
            <a:ext cx="4343400" cy="2743200"/>
          </a:xfrm>
          <a:prstGeom prst="rect">
            <a:avLst/>
          </a:prstGeom>
          <a:noFill/>
          <a:ln w="9525" algn="ctr">
            <a:noFill/>
            <a:round/>
            <a:headEnd/>
            <a:tailEnd/>
          </a:ln>
        </p:spPr>
        <p:txBody>
          <a:bodyPr>
            <a:spAutoFit/>
          </a:bodyPr>
          <a:lstStyle/>
          <a:p>
            <a:endParaRPr lang="en-US"/>
          </a:p>
        </p:txBody>
      </p:sp>
      <p:sp>
        <p:nvSpPr>
          <p:cNvPr id="6151" name="Rectangle 20"/>
          <p:cNvSpPr>
            <a:spLocks noChangeArrowheads="1"/>
          </p:cNvSpPr>
          <p:nvPr/>
        </p:nvSpPr>
        <p:spPr bwMode="auto">
          <a:xfrm>
            <a:off x="4343400" y="914400"/>
            <a:ext cx="4419600" cy="2895600"/>
          </a:xfrm>
          <a:prstGeom prst="rect">
            <a:avLst/>
          </a:prstGeom>
          <a:noFill/>
          <a:ln w="9525" algn="ctr">
            <a:noFill/>
            <a:round/>
            <a:headEnd/>
            <a:tailEnd/>
          </a:ln>
        </p:spPr>
        <p:txBody>
          <a:bodyPr>
            <a:spAutoFit/>
          </a:bodyPr>
          <a:lstStyle/>
          <a:p>
            <a:endParaRPr lang="en-US"/>
          </a:p>
        </p:txBody>
      </p:sp>
      <p:sp>
        <p:nvSpPr>
          <p:cNvPr id="6153" name="TextBox 24"/>
          <p:cNvSpPr txBox="1">
            <a:spLocks noChangeArrowheads="1"/>
          </p:cNvSpPr>
          <p:nvPr/>
        </p:nvSpPr>
        <p:spPr bwMode="auto">
          <a:xfrm>
            <a:off x="4343400" y="3810000"/>
            <a:ext cx="4648200" cy="2554545"/>
          </a:xfrm>
          <a:prstGeom prst="rect">
            <a:avLst/>
          </a:prstGeom>
          <a:noFill/>
          <a:ln w="9525">
            <a:noFill/>
            <a:miter lim="800000"/>
            <a:headEnd/>
            <a:tailEnd/>
          </a:ln>
        </p:spPr>
        <p:txBody>
          <a:bodyPr>
            <a:spAutoFit/>
          </a:bodyPr>
          <a:lstStyle/>
          <a:p>
            <a:pPr algn="ctr"/>
            <a:r>
              <a:rPr lang="en-US" sz="2000" b="1" dirty="0" smtClean="0"/>
              <a:t>Impact</a:t>
            </a:r>
          </a:p>
          <a:p>
            <a:r>
              <a:rPr lang="en-US" sz="2000" dirty="0" smtClean="0"/>
              <a:t>Greenland Ice Sheet SMB variability increases significantly in the future due to a growth of the bare-ice melt (ablation) area.  Thus, a increasingly variable Greenland surface conditions will very likely be a physically consistent response to anthropogenic climate change.</a:t>
            </a:r>
            <a:endParaRPr lang="en-US" sz="2000" b="1" dirty="0"/>
          </a:p>
        </p:txBody>
      </p:sp>
      <p:sp>
        <p:nvSpPr>
          <p:cNvPr id="27" name="TextBox 26"/>
          <p:cNvSpPr txBox="1"/>
          <p:nvPr/>
        </p:nvSpPr>
        <p:spPr>
          <a:xfrm>
            <a:off x="1219200" y="6400800"/>
            <a:ext cx="66294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000" b="1" dirty="0"/>
              <a:t>Fyke, J.G., M. </a:t>
            </a:r>
            <a:r>
              <a:rPr lang="en-US" sz="1000" b="1" dirty="0" err="1"/>
              <a:t>Vizcaíno</a:t>
            </a:r>
            <a:r>
              <a:rPr lang="en-US" sz="1000" b="1" dirty="0"/>
              <a:t> M., W.H. Lipscomb, and S. Price (2013), Future climate warming increases Greenland Ice Sheet surface mass balance variability.  Geophysical Research Letters, Accepted Articles, doi:10.1002/2013GL058172.</a:t>
            </a:r>
            <a:endParaRPr lang="en-US" sz="1000" b="1" dirty="0"/>
          </a:p>
        </p:txBody>
      </p:sp>
      <p:sp>
        <p:nvSpPr>
          <p:cNvPr id="13" name="Rectangle 3"/>
          <p:cNvSpPr>
            <a:spLocks noChangeArrowheads="1"/>
          </p:cNvSpPr>
          <p:nvPr/>
        </p:nvSpPr>
        <p:spPr bwMode="auto">
          <a:xfrm>
            <a:off x="152400" y="3352800"/>
            <a:ext cx="3962400" cy="3276600"/>
          </a:xfrm>
          <a:prstGeom prst="rect">
            <a:avLst/>
          </a:prstGeom>
          <a:noFill/>
          <a:ln w="9525">
            <a:noFill/>
            <a:miter lim="800000"/>
            <a:headEnd/>
            <a:tailEnd/>
          </a:ln>
        </p:spPr>
        <p:txBody>
          <a:bodyPr/>
          <a:lstStyle/>
          <a:p>
            <a:pPr marL="231775" indent="-231775" algn="ctr">
              <a:spcBef>
                <a:spcPct val="15000"/>
              </a:spcBef>
            </a:pPr>
            <a:r>
              <a:rPr lang="en-US" sz="2000" b="1" dirty="0"/>
              <a:t>Approach</a:t>
            </a:r>
            <a:endParaRPr lang="en-US" sz="2000" b="1" dirty="0" smtClean="0"/>
          </a:p>
          <a:p>
            <a:pPr marL="231775" indent="-231775">
              <a:spcBef>
                <a:spcPct val="15000"/>
              </a:spcBef>
              <a:buFontTx/>
              <a:buChar char="•"/>
            </a:pPr>
            <a:r>
              <a:rPr lang="en-US" dirty="0" smtClean="0"/>
              <a:t>Developed sophisticated SMB calculations within CESM</a:t>
            </a:r>
            <a:endParaRPr lang="en-US" dirty="0" smtClean="0"/>
          </a:p>
          <a:p>
            <a:pPr marL="231775" indent="-231775">
              <a:spcBef>
                <a:spcPct val="15000"/>
              </a:spcBef>
              <a:buFontTx/>
              <a:buChar char="•"/>
            </a:pPr>
            <a:r>
              <a:rPr lang="en-US" dirty="0" smtClean="0"/>
              <a:t>Carried out historical and CESM SMB-enabled future simulations </a:t>
            </a:r>
            <a:endParaRPr lang="en-US" dirty="0" smtClean="0"/>
          </a:p>
          <a:p>
            <a:pPr marL="231775" indent="-231775">
              <a:spcBef>
                <a:spcPct val="15000"/>
              </a:spcBef>
              <a:buFontTx/>
              <a:buChar char="•"/>
            </a:pPr>
            <a:r>
              <a:rPr lang="en-US" dirty="0" smtClean="0"/>
              <a:t>Identified Greenland Ice Sheet SMB variability trends in simulated output</a:t>
            </a:r>
            <a:endParaRPr lang="en-US" dirty="0" smtClean="0"/>
          </a:p>
          <a:p>
            <a:pPr marL="231775" indent="-231775">
              <a:spcBef>
                <a:spcPct val="15000"/>
              </a:spcBef>
              <a:buFontTx/>
              <a:buChar char="•"/>
            </a:pPr>
            <a:r>
              <a:rPr lang="en-US" dirty="0" smtClean="0"/>
              <a:t>Analyzed the physical reasons for variability trends found in model output</a:t>
            </a:r>
            <a:endParaRPr lang="en-US" dirty="0" smtClean="0"/>
          </a:p>
          <a:p>
            <a:pPr marL="231775" indent="-231775">
              <a:spcBef>
                <a:spcPct val="15000"/>
              </a:spcBef>
              <a:buFontTx/>
              <a:buChar char="•"/>
            </a:pPr>
            <a:endParaRPr lang="en-US" sz="1800" dirty="0"/>
          </a:p>
        </p:txBody>
      </p:sp>
      <p:pic>
        <p:nvPicPr>
          <p:cNvPr id="2" name="Picture 1" descr="2013GL058172-p0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644" y="728133"/>
            <a:ext cx="3911600" cy="2946400"/>
          </a:xfrm>
          <a:prstGeom prst="rect">
            <a:avLst/>
          </a:prstGeom>
        </p:spPr>
      </p:pic>
      <p:pic>
        <p:nvPicPr>
          <p:cNvPr id="3" name="Picture 2" descr="2013GL058172-p0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904" y="850430"/>
            <a:ext cx="3911600" cy="2946400"/>
          </a:xfrm>
          <a:prstGeom prst="rect">
            <a:avLst/>
          </a:prstGeom>
        </p:spPr>
      </p:pic>
      <p:pic>
        <p:nvPicPr>
          <p:cNvPr id="4" name="Picture 3" descr="2013GL058172-p03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219200"/>
            <a:ext cx="2743200" cy="2063280"/>
          </a:xfrm>
          <a:prstGeom prst="rect">
            <a:avLst/>
          </a:prstGeom>
        </p:spPr>
      </p:pic>
      <p:sp>
        <p:nvSpPr>
          <p:cNvPr id="5" name="TextBox 4"/>
          <p:cNvSpPr txBox="1"/>
          <p:nvPr/>
        </p:nvSpPr>
        <p:spPr>
          <a:xfrm>
            <a:off x="4343400" y="3276600"/>
            <a:ext cx="4648200" cy="553998"/>
          </a:xfrm>
          <a:prstGeom prst="rect">
            <a:avLst/>
          </a:prstGeom>
          <a:noFill/>
        </p:spPr>
        <p:txBody>
          <a:bodyPr wrap="square" rtlCol="0">
            <a:spAutoFit/>
          </a:bodyPr>
          <a:lstStyle/>
          <a:p>
            <a:pPr algn="just"/>
            <a:r>
              <a:rPr lang="en-US" sz="1000" dirty="0" smtClean="0"/>
              <a:t>Spatial pattern of a) preindustrial, b) late 21</a:t>
            </a:r>
            <a:r>
              <a:rPr lang="en-US" sz="1000" baseline="30000" dirty="0" smtClean="0"/>
              <a:t>st</a:t>
            </a:r>
            <a:r>
              <a:rPr lang="en-US" sz="1000" dirty="0" smtClean="0"/>
              <a:t> century Greenland Ice Sheet SMB variability.  c) difference between the two time periods, showing majority of variability increase occurring in region of ablation zone expansion (between black lines).</a:t>
            </a:r>
            <a:endParaRPr lang="en-US" sz="1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241</Words>
  <Application>Microsoft Macintosh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Office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Jeremy G. Fyke</cp:lastModifiedBy>
  <cp:revision>74</cp:revision>
  <dcterms:created xsi:type="dcterms:W3CDTF">2010-09-02T17:02:09Z</dcterms:created>
  <dcterms:modified xsi:type="dcterms:W3CDTF">2014-01-06T23:29:54Z</dcterms:modified>
</cp:coreProperties>
</file>