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7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25" autoAdjust="0"/>
  </p:normalViewPr>
  <p:slideViewPr>
    <p:cSldViewPr>
      <p:cViewPr varScale="1">
        <p:scale>
          <a:sx n="83" d="100"/>
          <a:sy n="83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02A8078-8168-AC4F-837B-00A9E025791A}" type="datetimeFigureOut">
              <a:rPr lang="en-US"/>
              <a:pPr/>
              <a:t>2/6/2015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1E8B6A-429F-954F-86C0-5C686F2970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49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B344C7A-F7D3-C64C-8F59-86B3D18F1978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>
                <a:latin typeface="Calibri" charset="0"/>
              </a:rPr>
              <a:t>http://</a:t>
            </a:r>
            <a:r>
              <a:rPr lang="en-US" sz="1000" smtClean="0">
                <a:latin typeface="Calibri" charset="0"/>
              </a:rPr>
              <a:t>www.pnnl.gov/science/highlights/highlights.asp?division=749</a:t>
            </a:r>
            <a:endParaRPr lang="en-US" sz="10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C8820-AA83-4D4D-B1F2-8E3C72D26990}" type="datetimeFigureOut">
              <a:rPr lang="en-US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61752-CE55-A941-B464-A5175D1DE1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55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0DBA6D-7DEC-5048-BEBB-82822624E86A}" type="datetimeFigureOut">
              <a:rPr lang="en-US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4C5E64-E8D0-CF47-A5DF-865948B805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85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5BE7C0-309B-DD41-A389-040B38564054}" type="datetimeFigureOut">
              <a:rPr lang="en-US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C0019-FB9D-724D-A9FC-666EE85961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711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64530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D1B90C-5C8A-5747-ACA7-09E88C770D71}" type="datetimeFigureOut">
              <a:rPr lang="en-US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885F8-7AAD-8A41-B0F1-AC138AA8CB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89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A28351-3C9D-C840-BB6E-4B2442F7BCDD}" type="datetimeFigureOut">
              <a:rPr lang="en-US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C914F-8993-0C40-BF2A-A56BC552C8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0BB95E-2982-DB48-8980-E851AB905F5B}" type="datetimeFigureOut">
              <a:rPr lang="en-US"/>
              <a:pPr/>
              <a:t>2/6/2015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350DF0-BEB2-5441-9165-9E5BF0206B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62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94BD9-CDBB-4048-B74B-E8FE016D05E3}" type="datetimeFigureOut">
              <a:rPr lang="en-US"/>
              <a:pPr/>
              <a:t>2/6/2015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4C7D3-037A-F14D-878C-10136361B4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125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7D464E-A35C-0B4A-AF4E-E690D3223256}" type="datetimeFigureOut">
              <a:rPr lang="en-US"/>
              <a:pPr/>
              <a:t>2/6/2015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9DB0B-63A6-8A41-BC15-AAB4797662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36D63C-29AE-444F-9931-3ACD9019F74E}" type="datetimeFigureOut">
              <a:rPr lang="en-US"/>
              <a:pPr/>
              <a:t>2/6/2015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C798F-D824-AE4C-852B-E91DDE4B3F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09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FC7F1D-3482-9F4B-906F-46C2B71B17AF}" type="datetimeFigureOut">
              <a:rPr lang="en-US"/>
              <a:pPr/>
              <a:t>2/6/2015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5E68B-187B-E64E-B9A6-2AB135A809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22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E4D75C-C179-B44F-93E4-BA99F436D113}" type="datetimeFigureOut">
              <a:rPr lang="en-US"/>
              <a:pPr/>
              <a:t>2/6/2015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17FF4-E52A-5A42-B71B-CC18558BAB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4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E25B460B-38CA-9B49-9062-2AB130E4FE5A}" type="datetimeFigureOut">
              <a:rPr lang="en-US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B299D80-AE85-C24D-9738-0EB48EAD3FF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3429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Understand the 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role of precipitation-driven cold pools in deep convective cloud development over 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the warm tropical 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Ocean.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Track cold 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pools and clouds developed near their boundaries using high-resolution regional model simulation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Evaluate simulated cold pool properties against field campaign observations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Compare statistics of clouds developed along isolated vs. intersecting cold pool boundaries to understand the cause of preferential deep convective cloud developments along cold pool boundaries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600" dirty="0" err="1" smtClean="0"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12713"/>
            <a:ext cx="8610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000" b="1" dirty="0">
                <a:latin typeface="+mn-lt"/>
                <a:ea typeface="+mn-ea"/>
                <a:cs typeface="Arial" pitchFamily="34" charset="0"/>
              </a:rPr>
              <a:t>Mechanisms of Convective </a:t>
            </a:r>
            <a:r>
              <a:rPr lang="en-US" sz="3000" b="1" dirty="0" smtClean="0">
                <a:latin typeface="+mn-lt"/>
                <a:ea typeface="+mn-ea"/>
                <a:cs typeface="Arial" pitchFamily="34" charset="0"/>
              </a:rPr>
              <a:t>Cloud Organization </a:t>
            </a:r>
            <a:r>
              <a:rPr lang="en-US" sz="3000" b="1" dirty="0">
                <a:latin typeface="+mn-lt"/>
                <a:ea typeface="+mn-ea"/>
                <a:cs typeface="Arial" pitchFamily="34" charset="0"/>
              </a:rPr>
              <a:t>by Cold Pools over Tropical </a:t>
            </a:r>
            <a:r>
              <a:rPr lang="en-US" sz="3000" b="1" dirty="0" smtClean="0">
                <a:latin typeface="+mn-lt"/>
                <a:ea typeface="+mn-ea"/>
                <a:cs typeface="Arial" pitchFamily="34" charset="0"/>
              </a:rPr>
              <a:t>Ocean</a:t>
            </a:r>
            <a:endParaRPr lang="en-US" sz="30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581400" y="6096000"/>
            <a:ext cx="5486400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 dirty="0"/>
              <a:t>Feng Z, S Hagos, AK Rowe, CD </a:t>
            </a:r>
            <a:r>
              <a:rPr lang="en-US" sz="1000" dirty="0" err="1"/>
              <a:t>Burleyson</a:t>
            </a:r>
            <a:r>
              <a:rPr lang="en-US" sz="1000" dirty="0"/>
              <a:t>, MN Martini and SP de </a:t>
            </a:r>
            <a:r>
              <a:rPr lang="en-US" sz="1000" dirty="0" err="1"/>
              <a:t>Szoeke</a:t>
            </a:r>
            <a:r>
              <a:rPr lang="en-US" sz="1000" dirty="0"/>
              <a:t>. 2015. “Mechanisms of Convective Cloud Organization by Cold Pools over Tropical Warm Ocean during the AMIE/DYNAMO Field Campaign.”</a:t>
            </a:r>
            <a:r>
              <a:rPr lang="en-US" sz="1000" i="1" dirty="0"/>
              <a:t> Journal of Advances in Modeling Earth Systems</a:t>
            </a:r>
            <a:r>
              <a:rPr lang="en-US" sz="1000" dirty="0"/>
              <a:t>, accepted. DOI:10.1002/2014MS000384</a:t>
            </a:r>
            <a:endParaRPr lang="en-US" sz="1000" dirty="0">
              <a:latin typeface="Arial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505200" y="3657600"/>
            <a:ext cx="56388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/>
              <a:t>Current climate model resolution is too coarse to resolve individual </a:t>
            </a:r>
            <a:r>
              <a:rPr lang="en-US" sz="1600" dirty="0" smtClean="0"/>
              <a:t>convective </a:t>
            </a:r>
            <a:r>
              <a:rPr lang="en-US" sz="1600" dirty="0"/>
              <a:t>clouds and must rely on </a:t>
            </a:r>
            <a:r>
              <a:rPr lang="en-US" sz="1600" dirty="0" smtClean="0"/>
              <a:t>parameterizations, which have </a:t>
            </a:r>
            <a:r>
              <a:rPr lang="en-US" sz="1600" dirty="0"/>
              <a:t>biases in reproducing observed storm clouds and precipitation. One reason </a:t>
            </a:r>
            <a:r>
              <a:rPr lang="en-US" sz="1600" dirty="0" smtClean="0"/>
              <a:t>is cold pool processes are </a:t>
            </a:r>
            <a:r>
              <a:rPr lang="en-US" sz="1600" dirty="0"/>
              <a:t>not represented in the climate </a:t>
            </a:r>
            <a:r>
              <a:rPr lang="en-US" sz="1600" dirty="0" smtClean="0"/>
              <a:t>models.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New approach improves </a:t>
            </a:r>
            <a:r>
              <a:rPr lang="en-US" sz="1600" dirty="0"/>
              <a:t>how to represent effects of cold </a:t>
            </a:r>
            <a:r>
              <a:rPr lang="en-US" sz="1600" dirty="0" smtClean="0"/>
              <a:t>pools </a:t>
            </a:r>
            <a:r>
              <a:rPr lang="en-US" sz="1600" dirty="0"/>
              <a:t>on deep </a:t>
            </a:r>
            <a:r>
              <a:rPr lang="en-US" sz="1600" dirty="0" smtClean="0"/>
              <a:t>convective </a:t>
            </a:r>
            <a:r>
              <a:rPr lang="en-US" sz="1600" dirty="0"/>
              <a:t>clouds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68"/>
          <a:stretch/>
        </p:blipFill>
        <p:spPr>
          <a:xfrm>
            <a:off x="3517340" y="1219200"/>
            <a:ext cx="5626660" cy="2362004"/>
          </a:xfrm>
          <a:prstGeom prst="rect">
            <a:avLst/>
          </a:prstGeom>
        </p:spPr>
      </p:pic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5486400" y="2743200"/>
            <a:ext cx="2514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Schematic showing </a:t>
            </a:r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/>
            </a:r>
            <a:br>
              <a:rPr lang="en-US" sz="1200" b="1" dirty="0" smtClean="0">
                <a:solidFill>
                  <a:srgbClr val="0000FF"/>
                </a:solidFill>
                <a:latin typeface="Arial" charset="0"/>
              </a:rPr>
            </a:br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the </a:t>
            </a:r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difference in cloud development between isolated and intersecting cold pools</a:t>
            </a:r>
            <a:endParaRPr lang="en-US" sz="1200" b="1" dirty="0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EB6A83-7598-48D2-99D6-BC7D97A6260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62B84D36-148F-4254-B937-30F83CF6913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3CE996C-19CD-48CB-A9B0-63F14BF1DB1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72CB1C6-1040-4FEF-8F42-7A9B9593D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197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JOvink</cp:lastModifiedBy>
  <cp:revision>5</cp:revision>
  <cp:lastPrinted>2011-05-11T17:30:12Z</cp:lastPrinted>
  <dcterms:created xsi:type="dcterms:W3CDTF">2012-10-05T18:57:41Z</dcterms:created>
  <dcterms:modified xsi:type="dcterms:W3CDTF">2015-02-07T00:16:56Z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</Properties>
</file>