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92" r:id="rId2"/>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mn-cs"/>
      </a:defRPr>
    </a:lvl1pPr>
    <a:lvl2pPr marL="457200" algn="l" rtl="0" fontAlgn="base">
      <a:spcBef>
        <a:spcPct val="0"/>
      </a:spcBef>
      <a:spcAft>
        <a:spcPct val="0"/>
      </a:spcAft>
      <a:defRPr sz="3200" kern="1200">
        <a:solidFill>
          <a:schemeClr val="tx1"/>
        </a:solidFill>
        <a:latin typeface="Arial" pitchFamily="34" charset="0"/>
        <a:ea typeface="+mn-ea"/>
        <a:cs typeface="+mn-cs"/>
      </a:defRPr>
    </a:lvl2pPr>
    <a:lvl3pPr marL="914400" algn="l" rtl="0" fontAlgn="base">
      <a:spcBef>
        <a:spcPct val="0"/>
      </a:spcBef>
      <a:spcAft>
        <a:spcPct val="0"/>
      </a:spcAft>
      <a:defRPr sz="3200" kern="1200">
        <a:solidFill>
          <a:schemeClr val="tx1"/>
        </a:solidFill>
        <a:latin typeface="Arial" pitchFamily="34" charset="0"/>
        <a:ea typeface="+mn-ea"/>
        <a:cs typeface="+mn-cs"/>
      </a:defRPr>
    </a:lvl3pPr>
    <a:lvl4pPr marL="1371600" algn="l" rtl="0" fontAlgn="base">
      <a:spcBef>
        <a:spcPct val="0"/>
      </a:spcBef>
      <a:spcAft>
        <a:spcPct val="0"/>
      </a:spcAft>
      <a:defRPr sz="3200" kern="1200">
        <a:solidFill>
          <a:schemeClr val="tx1"/>
        </a:solidFill>
        <a:latin typeface="Arial" pitchFamily="34" charset="0"/>
        <a:ea typeface="+mn-ea"/>
        <a:cs typeface="+mn-cs"/>
      </a:defRPr>
    </a:lvl4pPr>
    <a:lvl5pPr marL="1828800" algn="l" rtl="0" fontAlgn="base">
      <a:spcBef>
        <a:spcPct val="0"/>
      </a:spcBef>
      <a:spcAft>
        <a:spcPct val="0"/>
      </a:spcAft>
      <a:defRPr sz="3200" kern="1200">
        <a:solidFill>
          <a:schemeClr val="tx1"/>
        </a:solidFill>
        <a:latin typeface="Arial" pitchFamily="34" charset="0"/>
        <a:ea typeface="+mn-ea"/>
        <a:cs typeface="+mn-cs"/>
      </a:defRPr>
    </a:lvl5pPr>
    <a:lvl6pPr marL="2286000" algn="l" defTabSz="914400" rtl="0" eaLnBrk="1" latinLnBrk="0" hangingPunct="1">
      <a:defRPr sz="3200" kern="1200">
        <a:solidFill>
          <a:schemeClr val="tx1"/>
        </a:solidFill>
        <a:latin typeface="Arial" pitchFamily="34" charset="0"/>
        <a:ea typeface="+mn-ea"/>
        <a:cs typeface="+mn-cs"/>
      </a:defRPr>
    </a:lvl6pPr>
    <a:lvl7pPr marL="2743200" algn="l" defTabSz="914400" rtl="0" eaLnBrk="1" latinLnBrk="0" hangingPunct="1">
      <a:defRPr sz="3200" kern="1200">
        <a:solidFill>
          <a:schemeClr val="tx1"/>
        </a:solidFill>
        <a:latin typeface="Arial" pitchFamily="34" charset="0"/>
        <a:ea typeface="+mn-ea"/>
        <a:cs typeface="+mn-cs"/>
      </a:defRPr>
    </a:lvl7pPr>
    <a:lvl8pPr marL="3200400" algn="l" defTabSz="914400" rtl="0" eaLnBrk="1" latinLnBrk="0" hangingPunct="1">
      <a:defRPr sz="3200" kern="1200">
        <a:solidFill>
          <a:schemeClr val="tx1"/>
        </a:solidFill>
        <a:latin typeface="Arial" pitchFamily="34" charset="0"/>
        <a:ea typeface="+mn-ea"/>
        <a:cs typeface="+mn-cs"/>
      </a:defRPr>
    </a:lvl8pPr>
    <a:lvl9pPr marL="3657600" algn="l" defTabSz="914400" rtl="0" eaLnBrk="1" latinLnBrk="0" hangingPunct="1">
      <a:defRPr sz="3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BFFEA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66218" autoAdjust="0"/>
  </p:normalViewPr>
  <p:slideViewPr>
    <p:cSldViewPr snapToObjects="1">
      <p:cViewPr varScale="1">
        <p:scale>
          <a:sx n="46" d="100"/>
          <a:sy n="46" d="100"/>
        </p:scale>
        <p:origin x="-23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5" d="100"/>
          <a:sy n="95" d="100"/>
        </p:scale>
        <p:origin x="-353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843"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5844"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845"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E5EBB3B-4721-4A16-904D-D33D7D36449B}" type="slidenum">
              <a:rPr lang="en-US"/>
              <a:pPr>
                <a:defRPr/>
              </a:pPr>
              <a:t>‹#›</a:t>
            </a:fld>
            <a:endParaRPr lang="en-US"/>
          </a:p>
        </p:txBody>
      </p:sp>
    </p:spTree>
    <p:extLst>
      <p:ext uri="{BB962C8B-B14F-4D97-AF65-F5344CB8AC3E}">
        <p14:creationId xmlns:p14="http://schemas.microsoft.com/office/powerpoint/2010/main" val="362558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6387"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6391"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691FAC7-AFC1-42D3-B043-ED1683743582}" type="slidenum">
              <a:rPr lang="en-US"/>
              <a:pPr>
                <a:defRPr/>
              </a:pPr>
              <a:t>‹#›</a:t>
            </a:fld>
            <a:endParaRPr lang="en-US"/>
          </a:p>
        </p:txBody>
      </p:sp>
    </p:spTree>
    <p:extLst>
      <p:ext uri="{BB962C8B-B14F-4D97-AF65-F5344CB8AC3E}">
        <p14:creationId xmlns:p14="http://schemas.microsoft.com/office/powerpoint/2010/main" val="293178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nnl.gov/news/release.aspx?id=9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F9F86F-1B2A-4452-8ED5-A54C020AB15C}"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800" dirty="0" smtClean="0"/>
              <a:t>http://www.pnnl.gov/science/highlights/highlights.asp?division=749</a:t>
            </a:r>
          </a:p>
          <a:p>
            <a:pPr eaLnBrk="1" hangingPunct="1"/>
            <a:endParaRPr lang="en-US" sz="800" dirty="0" smtClean="0"/>
          </a:p>
          <a:p>
            <a:r>
              <a:rPr lang="en-US" sz="1200" b="1" kern="1200" dirty="0" smtClean="0">
                <a:solidFill>
                  <a:schemeClr val="tx1"/>
                </a:solidFill>
                <a:effectLst/>
                <a:latin typeface="Arial" pitchFamily="34" charset="0"/>
                <a:ea typeface="+mn-ea"/>
                <a:cs typeface="+mn-cs"/>
              </a:rPr>
              <a:t>Atmospheric Sciences &amp; Global Change Division</a:t>
            </a:r>
            <a:br>
              <a:rPr lang="en-US" sz="1200" b="1" kern="1200" dirty="0" smtClean="0">
                <a:solidFill>
                  <a:schemeClr val="tx1"/>
                </a:solidFill>
                <a:effectLst/>
                <a:latin typeface="Arial" pitchFamily="34" charset="0"/>
                <a:ea typeface="+mn-ea"/>
                <a:cs typeface="+mn-cs"/>
              </a:rPr>
            </a:br>
            <a:r>
              <a:rPr lang="en-US" sz="1200" b="1" kern="1200" dirty="0" smtClean="0">
                <a:solidFill>
                  <a:schemeClr val="tx1"/>
                </a:solidFill>
                <a:effectLst/>
                <a:latin typeface="Arial" pitchFamily="34" charset="0"/>
                <a:ea typeface="+mn-ea"/>
                <a:cs typeface="+mn-cs"/>
              </a:rPr>
              <a:t>Research Highlight</a:t>
            </a:r>
            <a:br>
              <a:rPr lang="en-US" sz="1200" b="1" kern="1200" dirty="0" smtClean="0">
                <a:solidFill>
                  <a:schemeClr val="tx1"/>
                </a:solidFill>
                <a:effectLst/>
                <a:latin typeface="Arial" pitchFamily="34" charset="0"/>
                <a:ea typeface="+mn-ea"/>
                <a:cs typeface="+mn-cs"/>
              </a:rPr>
            </a:br>
            <a:r>
              <a:rPr lang="en-US" sz="1200" b="1" kern="1200" dirty="0" smtClean="0">
                <a:solidFill>
                  <a:schemeClr val="tx1"/>
                </a:solidFill>
                <a:effectLst/>
                <a:latin typeface="Arial" pitchFamily="34" charset="0"/>
                <a:ea typeface="+mn-ea"/>
                <a:cs typeface="+mn-cs"/>
              </a:rPr>
              <a:t>May 2012</a:t>
            </a:r>
            <a:endParaRPr lang="en-US" sz="1200" kern="1200" dirty="0" smtClean="0">
              <a:solidFill>
                <a:schemeClr val="tx1"/>
              </a:solidFill>
              <a:effectLst/>
              <a:latin typeface="Arial" pitchFamily="34" charset="0"/>
              <a:ea typeface="+mn-ea"/>
              <a:cs typeface="+mn-cs"/>
            </a:endParaRPr>
          </a:p>
          <a:p>
            <a:endParaRPr lang="en-US"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Pollution + Storm Clouds = Warmer Atmosphere</a:t>
            </a:r>
            <a:r>
              <a:rPr lang="en-US" sz="1200" kern="1200" dirty="0" smtClean="0">
                <a:solidFill>
                  <a:schemeClr val="tx1"/>
                </a:solidFill>
                <a:effectLst/>
                <a:latin typeface="Arial" pitchFamily="34" charset="0"/>
                <a:ea typeface="+mn-ea"/>
                <a:cs typeface="+mn-cs"/>
              </a:rPr>
              <a:t/>
            </a:r>
            <a:br>
              <a:rPr lang="en-US" sz="1200" kern="1200" dirty="0" smtClean="0">
                <a:solidFill>
                  <a:schemeClr val="tx1"/>
                </a:solidFill>
                <a:effectLst/>
                <a:latin typeface="Arial" pitchFamily="34" charset="0"/>
                <a:ea typeface="+mn-ea"/>
                <a:cs typeface="+mn-cs"/>
              </a:rPr>
            </a:br>
            <a:r>
              <a:rPr lang="en-US" sz="1200" i="1" kern="1200" dirty="0" smtClean="0">
                <a:solidFill>
                  <a:schemeClr val="tx1"/>
                </a:solidFill>
                <a:effectLst/>
                <a:latin typeface="Arial" pitchFamily="34" charset="0"/>
                <a:ea typeface="+mn-ea"/>
                <a:cs typeface="+mn-cs"/>
              </a:rPr>
              <a:t>Getting a better understanding of the pollution-cloud connection</a:t>
            </a:r>
            <a:endParaRPr lang="en-US" sz="1200" kern="1200" dirty="0" smtClean="0">
              <a:solidFill>
                <a:schemeClr val="tx1"/>
              </a:solidFill>
              <a:effectLst/>
              <a:latin typeface="Arial" pitchFamily="34" charset="0"/>
              <a:ea typeface="+mn-ea"/>
              <a:cs typeface="+mn-cs"/>
            </a:endParaRPr>
          </a:p>
          <a:p>
            <a:endParaRPr lang="en-US"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Results</a:t>
            </a:r>
            <a:r>
              <a:rPr lang="en-US" sz="1200" kern="1200" dirty="0" smtClean="0">
                <a:solidFill>
                  <a:schemeClr val="tx1"/>
                </a:solidFill>
                <a:effectLst/>
                <a:latin typeface="Arial" pitchFamily="34" charset="0"/>
                <a:ea typeface="+mn-ea"/>
                <a:cs typeface="+mn-cs"/>
              </a:rPr>
              <a:t>: For the first time, researchers at Pacific Northwest National Laboratory have shown that pollution increases warming in the atmosphere through enlarging thunderstorm clouds. The scientists conducted a computational study with resolutions high enough to allow the team to see the clouds develop. They found that for warm summer thunderstorms, pollution particles lead to stronger storms with large, anvil-shaped clouds. The warming effect dominated by trapping more heat, even though they also reflected some sunlight warmth back into space.</a:t>
            </a:r>
          </a:p>
          <a:p>
            <a:endParaRPr lang="en-US"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Why</a:t>
            </a:r>
            <a:r>
              <a:rPr lang="en-US" sz="1200" kern="1200" dirty="0" smtClean="0">
                <a:solidFill>
                  <a:schemeClr val="tx1"/>
                </a:solidFill>
                <a:effectLst/>
                <a:latin typeface="Arial" pitchFamily="34" charset="0"/>
                <a:ea typeface="+mn-ea"/>
                <a:cs typeface="+mn-cs"/>
              </a:rPr>
              <a:t> </a:t>
            </a:r>
            <a:r>
              <a:rPr lang="en-US" sz="1200" b="1" kern="1200" dirty="0" smtClean="0">
                <a:solidFill>
                  <a:schemeClr val="tx1"/>
                </a:solidFill>
                <a:effectLst/>
                <a:latin typeface="Arial" pitchFamily="34" charset="0"/>
                <a:ea typeface="+mn-ea"/>
                <a:cs typeface="+mn-cs"/>
              </a:rPr>
              <a:t>it</a:t>
            </a:r>
            <a:r>
              <a:rPr lang="en-US" sz="1200" kern="1200" dirty="0" smtClean="0">
                <a:solidFill>
                  <a:schemeClr val="tx1"/>
                </a:solidFill>
                <a:effectLst/>
                <a:latin typeface="Arial" pitchFamily="34" charset="0"/>
                <a:ea typeface="+mn-ea"/>
                <a:cs typeface="+mn-cs"/>
              </a:rPr>
              <a:t> </a:t>
            </a:r>
            <a:r>
              <a:rPr lang="en-US" sz="1200" b="1" kern="1200" dirty="0" smtClean="0">
                <a:solidFill>
                  <a:schemeClr val="tx1"/>
                </a:solidFill>
                <a:effectLst/>
                <a:latin typeface="Arial" pitchFamily="34" charset="0"/>
                <a:ea typeface="+mn-ea"/>
                <a:cs typeface="+mn-cs"/>
              </a:rPr>
              <a:t>matters</a:t>
            </a:r>
            <a:r>
              <a:rPr lang="en-US" sz="1200" kern="1200" dirty="0" smtClean="0">
                <a:solidFill>
                  <a:schemeClr val="tx1"/>
                </a:solidFill>
                <a:effectLst/>
                <a:latin typeface="Arial" pitchFamily="34" charset="0"/>
                <a:ea typeface="+mn-ea"/>
                <a:cs typeface="+mn-cs"/>
              </a:rPr>
              <a:t>: Clouds are one of the most poorly understood components of the Earth’s climate system. Getting a better understanding of clouds, and how pollution and other particles affect their size and influence on the climate, is important to better predict the future of climate change.</a:t>
            </a:r>
          </a:p>
          <a:p>
            <a:r>
              <a:rPr lang="en-US" sz="1200" kern="1200" dirty="0" smtClean="0">
                <a:solidFill>
                  <a:schemeClr val="tx1"/>
                </a:solidFill>
                <a:effectLst/>
                <a:latin typeface="Arial" pitchFamily="34" charset="0"/>
                <a:ea typeface="+mn-ea"/>
                <a:cs typeface="+mn-cs"/>
              </a:rPr>
              <a:t>“Global climate models don’t see this effect because thunderstorm clouds simulated in those models do not include enough detail,” said Dr. Jiwen Fan, lead author and a scientist at PNNL. “The large amount of heat trapped by the pollution-enhanced clouds could potentially impact regional circulation and modify weather systems.”</a:t>
            </a:r>
          </a:p>
          <a:p>
            <a:r>
              <a:rPr lang="en-US" sz="1200" kern="1200" dirty="0" smtClean="0">
                <a:solidFill>
                  <a:schemeClr val="tx1"/>
                </a:solidFill>
                <a:effectLst/>
                <a:latin typeface="Arial" pitchFamily="34" charset="0"/>
                <a:ea typeface="+mn-ea"/>
                <a:cs typeface="+mn-cs"/>
              </a:rPr>
              <a:t>For more information, see the PNNL news release, “Pollution teams with thunderclouds to warm atmosphere</a:t>
            </a:r>
            <a:r>
              <a:rPr lang="en-US" sz="1200" kern="1200" smtClean="0">
                <a:solidFill>
                  <a:schemeClr val="tx1"/>
                </a:solidFill>
                <a:effectLst/>
                <a:latin typeface="Arial" pitchFamily="34" charset="0"/>
                <a:ea typeface="+mn-ea"/>
                <a:cs typeface="+mn-cs"/>
              </a:rPr>
              <a:t>.” (</a:t>
            </a:r>
            <a:r>
              <a:rPr lang="en-US" sz="1200" b="0" u="none" strike="noStrike" kern="1200" smtClean="0">
                <a:solidFill>
                  <a:schemeClr val="tx1"/>
                </a:solidFill>
                <a:effectLst/>
                <a:latin typeface="Arial" pitchFamily="34" charset="0"/>
                <a:ea typeface="+mn-ea"/>
                <a:cs typeface="+mn-cs"/>
                <a:hlinkClick r:id="rId3"/>
              </a:rPr>
              <a:t>http://www.pnnl.gov/news/release.aspx?id=925</a:t>
            </a:r>
            <a:r>
              <a:rPr lang="en-US" sz="1200" b="0" u="none" strike="noStrike" kern="1200" dirty="0" smtClean="0">
                <a:solidFill>
                  <a:schemeClr val="tx1"/>
                </a:solidFill>
                <a:effectLst/>
                <a:latin typeface="Arial" pitchFamily="34" charset="0"/>
                <a:ea typeface="+mn-ea"/>
                <a:cs typeface="+mn-cs"/>
              </a:rPr>
              <a:t>)</a:t>
            </a:r>
            <a:endParaRPr lang="en-US" sz="1200" kern="1200" dirty="0" smtClean="0">
              <a:solidFill>
                <a:schemeClr val="tx1"/>
              </a:solidFill>
              <a:effectLst/>
              <a:latin typeface="Arial" pitchFamily="34" charset="0"/>
              <a:ea typeface="+mn-ea"/>
              <a:cs typeface="+mn-cs"/>
            </a:endParaRPr>
          </a:p>
          <a:p>
            <a:endParaRPr lang="en-US"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Acknowledgments</a:t>
            </a:r>
            <a:r>
              <a:rPr lang="en-US" sz="1200" kern="1200" dirty="0" smtClean="0">
                <a:solidFill>
                  <a:schemeClr val="tx1"/>
                </a:solidFill>
                <a:effectLst/>
                <a:latin typeface="Arial" pitchFamily="34" charset="0"/>
                <a:ea typeface="+mn-ea"/>
                <a:cs typeface="+mn-cs"/>
              </a:rPr>
              <a:t>: This study was supported by the U.S. Department of Energy’s (DOE) Office of Science and Biological and Environmental Research (BER) Regional and Global Climate Modeling Program as part of a bilateral agreement with the China Ministry of Sciences and Technology on regional climate research and the U.S. DOE BER’s Atmospheric System Research Program (ASR). The work was performed by Drs. Jiwen Fan and L. Ruby Leung of PNNL; Dr. Daniel Rosenfeld of The Hebrew University of Jerusalem; Dr. </a:t>
            </a:r>
            <a:r>
              <a:rPr lang="en-US" sz="1200" kern="1200" dirty="0" err="1" smtClean="0">
                <a:solidFill>
                  <a:schemeClr val="tx1"/>
                </a:solidFill>
                <a:effectLst/>
                <a:latin typeface="Arial" pitchFamily="34" charset="0"/>
                <a:ea typeface="+mn-ea"/>
                <a:cs typeface="+mn-cs"/>
              </a:rPr>
              <a:t>Zhanqing</a:t>
            </a:r>
            <a:r>
              <a:rPr lang="en-US" sz="1200" kern="1200" dirty="0" smtClean="0">
                <a:solidFill>
                  <a:schemeClr val="tx1"/>
                </a:solidFill>
                <a:effectLst/>
                <a:latin typeface="Arial" pitchFamily="34" charset="0"/>
                <a:ea typeface="+mn-ea"/>
                <a:cs typeface="+mn-cs"/>
              </a:rPr>
              <a:t> Li and </a:t>
            </a:r>
            <a:r>
              <a:rPr lang="en-US" sz="1200" kern="1200" dirty="0" err="1" smtClean="0">
                <a:solidFill>
                  <a:schemeClr val="tx1"/>
                </a:solidFill>
                <a:effectLst/>
                <a:latin typeface="Arial" pitchFamily="34" charset="0"/>
                <a:ea typeface="+mn-ea"/>
                <a:cs typeface="+mn-cs"/>
              </a:rPr>
              <a:t>Yanni</a:t>
            </a:r>
            <a:r>
              <a:rPr lang="en-US" sz="1200" kern="1200" dirty="0" smtClean="0">
                <a:solidFill>
                  <a:schemeClr val="tx1"/>
                </a:solidFill>
                <a:effectLst/>
                <a:latin typeface="Arial" pitchFamily="34" charset="0"/>
                <a:ea typeface="+mn-ea"/>
                <a:cs typeface="+mn-cs"/>
              </a:rPr>
              <a:t> Ding of the University of Maryland.</a:t>
            </a:r>
          </a:p>
          <a:p>
            <a:endParaRPr lang="en-US" sz="1200" b="1"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Reference</a:t>
            </a:r>
            <a:r>
              <a:rPr lang="en-US" sz="1200" kern="1200" dirty="0" smtClean="0">
                <a:solidFill>
                  <a:schemeClr val="tx1"/>
                </a:solidFill>
                <a:effectLst/>
                <a:latin typeface="Arial" pitchFamily="34" charset="0"/>
                <a:ea typeface="+mn-ea"/>
                <a:cs typeface="+mn-cs"/>
              </a:rPr>
              <a:t>: Fan J, D Rosenfeld, Y Ding, LR Leung, and Z Li. 2012. “Potential Aerosol Indirect Effects on Atmospheric Circulation and Radiative Forcing through Deep Convection.” </a:t>
            </a:r>
            <a:r>
              <a:rPr lang="en-US" sz="1200" i="1" kern="1200" dirty="0" smtClean="0">
                <a:solidFill>
                  <a:schemeClr val="tx1"/>
                </a:solidFill>
                <a:effectLst/>
                <a:latin typeface="Arial" pitchFamily="34" charset="0"/>
                <a:ea typeface="+mn-ea"/>
                <a:cs typeface="+mn-cs"/>
              </a:rPr>
              <a:t>Geophysical Research Letters</a:t>
            </a:r>
            <a:r>
              <a:rPr lang="en-US" sz="1200" kern="1200" dirty="0" smtClean="0">
                <a:solidFill>
                  <a:schemeClr val="tx1"/>
                </a:solidFill>
                <a:effectLst/>
                <a:latin typeface="Arial" pitchFamily="34" charset="0"/>
                <a:ea typeface="+mn-ea"/>
                <a:cs typeface="+mn-cs"/>
              </a:rPr>
              <a:t>, 39, L09806. DOI:10.1029/2012GL051851. </a:t>
            </a:r>
            <a:endParaRPr lang="en-US" sz="1200" kern="1200" dirty="0">
              <a:solidFill>
                <a:schemeClr val="tx1"/>
              </a:solidFill>
              <a:effectLst/>
              <a:latin typeface="Arial"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0"/>
            <a:ext cx="9145588" cy="6862763"/>
            <a:chOff x="0" y="0"/>
            <a:chExt cx="5761" cy="4323"/>
          </a:xfrm>
        </p:grpSpPr>
        <p:grpSp>
          <p:nvGrpSpPr>
            <p:cNvPr id="3" name="Group 17"/>
            <p:cNvGrpSpPr>
              <a:grpSpLocks/>
            </p:cNvGrpSpPr>
            <p:nvPr userDrawn="1"/>
          </p:nvGrpSpPr>
          <p:grpSpPr bwMode="auto">
            <a:xfrm>
              <a:off x="0" y="3815"/>
              <a:ext cx="5761" cy="508"/>
              <a:chOff x="0" y="6634186"/>
              <a:chExt cx="9145770" cy="228600"/>
            </a:xfrm>
          </p:grpSpPr>
          <p:sp>
            <p:nvSpPr>
              <p:cNvPr id="13"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p>
            </p:txBody>
          </p:sp>
          <p:sp>
            <p:nvSpPr>
              <p:cNvPr id="14"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p>
            </p:txBody>
          </p:sp>
        </p:grpSp>
        <p:sp>
          <p:nvSpPr>
            <p:cNvPr id="4" name="TextBox 44"/>
            <p:cNvSpPr txBox="1"/>
            <p:nvPr userDrawn="1"/>
          </p:nvSpPr>
          <p:spPr>
            <a:xfrm>
              <a:off x="1488" y="3888"/>
              <a:ext cx="948" cy="372"/>
            </a:xfrm>
            <a:prstGeom prst="rect">
              <a:avLst/>
            </a:prstGeom>
            <a:noFill/>
          </p:spPr>
          <p:txBody>
            <a:bodyPr>
              <a:spAutoFit/>
            </a:bodyPr>
            <a:lstStyle/>
            <a:p>
              <a:pPr eaLnBrk="0" hangingPunct="0">
                <a:lnSpc>
                  <a:spcPct val="90000"/>
                </a:lnSpc>
                <a:defRPr/>
              </a:pPr>
              <a:r>
                <a:rPr lang="en-US" sz="1800" b="1" dirty="0">
                  <a:solidFill>
                    <a:schemeClr val="bg1"/>
                  </a:solidFill>
                  <a:latin typeface="Arial" charset="0"/>
                </a:rPr>
                <a:t>Office </a:t>
              </a:r>
              <a:br>
                <a:rPr lang="en-US" sz="1800" b="1" dirty="0">
                  <a:solidFill>
                    <a:schemeClr val="bg1"/>
                  </a:solidFill>
                  <a:latin typeface="Arial" charset="0"/>
                </a:rPr>
              </a:br>
              <a:r>
                <a:rPr lang="en-US" sz="1800" b="1" dirty="0">
                  <a:solidFill>
                    <a:schemeClr val="bg1"/>
                  </a:solidFill>
                  <a:latin typeface="Arial" charset="0"/>
                </a:rPr>
                <a:t>of Science</a:t>
              </a:r>
            </a:p>
          </p:txBody>
        </p:sp>
        <p:sp>
          <p:nvSpPr>
            <p:cNvPr id="5" name="TextBox 46"/>
            <p:cNvSpPr txBox="1"/>
            <p:nvPr userDrawn="1"/>
          </p:nvSpPr>
          <p:spPr>
            <a:xfrm>
              <a:off x="3378" y="3972"/>
              <a:ext cx="2286" cy="268"/>
            </a:xfrm>
            <a:prstGeom prst="rect">
              <a:avLst/>
            </a:prstGeom>
            <a:noFill/>
          </p:spPr>
          <p:txBody>
            <a:bodyPr>
              <a:spAutoFit/>
            </a:bodyPr>
            <a:lstStyle/>
            <a:p>
              <a:pPr algn="r" eaLnBrk="0" hangingPunct="0">
                <a:lnSpc>
                  <a:spcPct val="90000"/>
                </a:lnSpc>
                <a:defRPr/>
              </a:pPr>
              <a:r>
                <a:rPr lang="en-US" sz="1200" b="1" dirty="0">
                  <a:solidFill>
                    <a:schemeClr val="bg1"/>
                  </a:solidFill>
                  <a:latin typeface="Arial" charset="0"/>
                </a:rPr>
                <a:t>Office of Biological </a:t>
              </a:r>
              <a:br>
                <a:rPr lang="en-US" sz="1200" b="1" dirty="0">
                  <a:solidFill>
                    <a:schemeClr val="bg1"/>
                  </a:solidFill>
                  <a:latin typeface="Arial" charset="0"/>
                </a:rPr>
              </a:br>
              <a:r>
                <a:rPr lang="en-US" sz="1200" b="1" dirty="0">
                  <a:solidFill>
                    <a:schemeClr val="bg1"/>
                  </a:solidFill>
                  <a:latin typeface="Arial" charset="0"/>
                </a:rPr>
                <a:t>and Environmental Research</a:t>
              </a:r>
            </a:p>
          </p:txBody>
        </p:sp>
        <p:pic>
          <p:nvPicPr>
            <p:cNvPr id="6" name="Picture 18" descr="New_DOE_Logo_BLACK.png"/>
            <p:cNvPicPr>
              <a:picLocks noChangeAspect="1"/>
            </p:cNvPicPr>
            <p:nvPr userDrawn="1"/>
          </p:nvPicPr>
          <p:blipFill>
            <a:blip r:embed="rId2" cstate="print"/>
            <a:srcRect/>
            <a:stretch>
              <a:fillRect/>
            </a:stretch>
          </p:blipFill>
          <p:spPr bwMode="auto">
            <a:xfrm>
              <a:off x="95" y="3924"/>
              <a:ext cx="1304" cy="314"/>
            </a:xfrm>
            <a:prstGeom prst="rect">
              <a:avLst/>
            </a:prstGeom>
            <a:noFill/>
            <a:ln w="9525">
              <a:noFill/>
              <a:miter lim="800000"/>
              <a:headEnd/>
              <a:tailEnd/>
            </a:ln>
          </p:spPr>
        </p:pic>
        <p:grpSp>
          <p:nvGrpSpPr>
            <p:cNvPr id="7" name="Group 13"/>
            <p:cNvGrpSpPr>
              <a:grpSpLocks/>
            </p:cNvGrpSpPr>
            <p:nvPr userDrawn="1"/>
          </p:nvGrpSpPr>
          <p:grpSpPr bwMode="auto">
            <a:xfrm>
              <a:off x="0" y="0"/>
              <a:ext cx="732" cy="3792"/>
              <a:chOff x="0" y="0"/>
              <a:chExt cx="732" cy="3792"/>
            </a:xfrm>
          </p:grpSpPr>
          <p:pic>
            <p:nvPicPr>
              <p:cNvPr id="8" name="Picture 23" descr="129762-97_face.png"/>
              <p:cNvPicPr>
                <a:picLocks noChangeAspect="1"/>
              </p:cNvPicPr>
              <p:nvPr userDrawn="1"/>
            </p:nvPicPr>
            <p:blipFill>
              <a:blip r:embed="rId3" cstate="print"/>
              <a:srcRect l="33418" t="12767" r="33000" b="52560"/>
              <a:stretch>
                <a:fillRect/>
              </a:stretch>
            </p:blipFill>
            <p:spPr bwMode="auto">
              <a:xfrm>
                <a:off x="0" y="1527"/>
                <a:ext cx="729" cy="744"/>
              </a:xfrm>
              <a:prstGeom prst="rect">
                <a:avLst/>
              </a:prstGeom>
              <a:noFill/>
              <a:ln w="9525">
                <a:noFill/>
                <a:miter lim="800000"/>
                <a:headEnd/>
                <a:tailEnd/>
              </a:ln>
            </p:spPr>
          </p:pic>
          <p:pic>
            <p:nvPicPr>
              <p:cNvPr id="9" name="Picture 21" descr="clouds.png"/>
              <p:cNvPicPr>
                <a:picLocks noChangeAspect="1"/>
              </p:cNvPicPr>
              <p:nvPr userDrawn="1"/>
            </p:nvPicPr>
            <p:blipFill>
              <a:blip r:embed="rId4" cstate="print"/>
              <a:srcRect l="19649" t="20390" r="16382" b="14767"/>
              <a:stretch>
                <a:fillRect/>
              </a:stretch>
            </p:blipFill>
            <p:spPr bwMode="auto">
              <a:xfrm>
                <a:off x="0" y="763"/>
                <a:ext cx="725" cy="746"/>
              </a:xfrm>
              <a:prstGeom prst="rect">
                <a:avLst/>
              </a:prstGeom>
              <a:noFill/>
              <a:ln w="9525">
                <a:noFill/>
                <a:miter lim="800000"/>
                <a:headEnd/>
                <a:tailEnd/>
              </a:ln>
            </p:spPr>
          </p:pic>
          <p:pic>
            <p:nvPicPr>
              <p:cNvPr id="10" name="Picture 38" descr="pict1.png"/>
              <p:cNvPicPr>
                <a:picLocks noChangeAspect="1"/>
              </p:cNvPicPr>
              <p:nvPr userDrawn="1"/>
            </p:nvPicPr>
            <p:blipFill>
              <a:blip r:embed="rId5" cstate="print"/>
              <a:srcRect l="9306" b="6178"/>
              <a:stretch>
                <a:fillRect/>
              </a:stretch>
            </p:blipFill>
            <p:spPr bwMode="auto">
              <a:xfrm>
                <a:off x="0" y="0"/>
                <a:ext cx="727" cy="745"/>
              </a:xfrm>
              <a:prstGeom prst="rect">
                <a:avLst/>
              </a:prstGeom>
              <a:noFill/>
              <a:ln w="9525">
                <a:noFill/>
                <a:miter lim="800000"/>
                <a:headEnd/>
                <a:tailEnd/>
              </a:ln>
            </p:spPr>
          </p:pic>
          <p:pic>
            <p:nvPicPr>
              <p:cNvPr id="11" name="Picture 40" descr="pict3.png"/>
              <p:cNvPicPr>
                <a:picLocks noChangeAspect="1"/>
              </p:cNvPicPr>
              <p:nvPr userDrawn="1"/>
            </p:nvPicPr>
            <p:blipFill>
              <a:blip r:embed="rId6" cstate="print">
                <a:lum bright="14000" contrast="38000"/>
              </a:blip>
              <a:srcRect l="9306" b="6711"/>
              <a:stretch>
                <a:fillRect/>
              </a:stretch>
            </p:blipFill>
            <p:spPr bwMode="auto">
              <a:xfrm>
                <a:off x="0" y="2289"/>
                <a:ext cx="732" cy="740"/>
              </a:xfrm>
              <a:prstGeom prst="rect">
                <a:avLst/>
              </a:prstGeom>
              <a:noFill/>
              <a:ln w="9525">
                <a:noFill/>
                <a:miter lim="800000"/>
                <a:headEnd/>
                <a:tailEnd/>
              </a:ln>
            </p:spPr>
          </p:pic>
          <p:pic>
            <p:nvPicPr>
              <p:cNvPr id="12" name="Picture 14" descr="procholorococcus marinus cropped.tif"/>
              <p:cNvPicPr>
                <a:picLocks noChangeAspect="1"/>
              </p:cNvPicPr>
              <p:nvPr userDrawn="1"/>
            </p:nvPicPr>
            <p:blipFill>
              <a:blip r:embed="rId7" cstate="print"/>
              <a:srcRect l="40152" t="17851" r="5042" b="1501"/>
              <a:stretch>
                <a:fillRect/>
              </a:stretch>
            </p:blipFill>
            <p:spPr bwMode="auto">
              <a:xfrm>
                <a:off x="0" y="3051"/>
                <a:ext cx="731" cy="741"/>
              </a:xfrm>
              <a:prstGeom prst="rect">
                <a:avLst/>
              </a:prstGeom>
              <a:noFill/>
              <a:ln w="9525">
                <a:noFill/>
                <a:miter lim="800000"/>
                <a:headEnd/>
                <a:tailEnd/>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p>
        </p:txBody>
      </p:sp>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p>
        </p:txBody>
      </p:sp>
      <p:sp>
        <p:nvSpPr>
          <p:cNvPr id="7" name="Rectangle 235"/>
          <p:cNvSpPr>
            <a:spLocks noChangeArrowheads="1"/>
          </p:cNvSpPr>
          <p:nvPr userDrawn="1"/>
        </p:nvSpPr>
        <p:spPr bwMode="auto">
          <a:xfrm>
            <a:off x="2473325" y="6608763"/>
            <a:ext cx="6564313" cy="223837"/>
          </a:xfrm>
          <a:prstGeom prst="rect">
            <a:avLst/>
          </a:prstGeom>
          <a:noFill/>
          <a:ln w="9525" algn="ctr">
            <a:noFill/>
            <a:miter lim="800000"/>
            <a:headEnd/>
            <a:tailEnd/>
          </a:ln>
          <a:effectLst/>
        </p:spPr>
        <p:txBody>
          <a:bodyPr/>
          <a:lstStyle/>
          <a:p>
            <a:pPr marL="171450" indent="-171450" algn="ctr" eaLnBrk="0" hangingPunct="0">
              <a:lnSpc>
                <a:spcPct val="90000"/>
              </a:lnSpc>
              <a:defRPr/>
            </a:pPr>
            <a:r>
              <a:rPr lang="en-US" sz="1200" b="1">
                <a:solidFill>
                  <a:schemeClr val="bg1"/>
                </a:solidFill>
                <a:ea typeface="Rod"/>
                <a:cs typeface="Rod"/>
              </a:rPr>
              <a:t>Department of Energy  •  Office of Science  •  Biological and Environmental Research</a:t>
            </a:r>
          </a:p>
        </p:txBody>
      </p:sp>
      <p:sp>
        <p:nvSpPr>
          <p:cNvPr id="2" name="Rectangle 235"/>
          <p:cNvSpPr>
            <a:spLocks noChangeArrowheads="1"/>
          </p:cNvSpPr>
          <p:nvPr userDrawn="1"/>
        </p:nvSpPr>
        <p:spPr bwMode="auto">
          <a:xfrm>
            <a:off x="0" y="6608763"/>
            <a:ext cx="2362200" cy="249237"/>
          </a:xfrm>
          <a:prstGeom prst="rect">
            <a:avLst/>
          </a:prstGeom>
          <a:noFill/>
          <a:ln w="9525" algn="ctr">
            <a:noFill/>
            <a:miter lim="800000"/>
            <a:headEnd/>
            <a:tailEnd/>
          </a:ln>
          <a:effectLst/>
        </p:spPr>
        <p:txBody>
          <a:bodyPr/>
          <a:lstStyle/>
          <a:p>
            <a:pPr marL="171450" indent="-171450" algn="ctr" eaLnBrk="0" hangingPunct="0">
              <a:lnSpc>
                <a:spcPct val="90000"/>
              </a:lnSpc>
              <a:defRPr/>
            </a:pPr>
            <a:fld id="{65AC1988-8191-4125-992C-6FC10BEA25BC}" type="slidenum">
              <a:rPr lang="en-US" sz="1200" b="1">
                <a:solidFill>
                  <a:schemeClr val="bg1"/>
                </a:solidFill>
                <a:ea typeface="Rod"/>
                <a:cs typeface="Rod"/>
              </a:rPr>
              <a:pPr marL="171450" indent="-171450" algn="ctr" eaLnBrk="0" hangingPunct="0">
                <a:lnSpc>
                  <a:spcPct val="90000"/>
                </a:lnSpc>
                <a:defRPr/>
              </a:pPr>
              <a:t>‹#›</a:t>
            </a:fld>
            <a:r>
              <a:rPr lang="en-US" sz="1200" b="1">
                <a:solidFill>
                  <a:schemeClr val="bg1"/>
                </a:solidFill>
                <a:ea typeface="Rod"/>
                <a:cs typeface="Rod"/>
              </a:rPr>
              <a:t>    CESD Overview</a:t>
            </a:r>
          </a:p>
        </p:txBody>
      </p:sp>
      <p:sp>
        <p:nvSpPr>
          <p:cNvPr id="1030" name="Rectangle 1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Myriad Web Pro Condensed" pitchFamily="34" charset="0"/>
        </a:defRPr>
      </a:lvl2pPr>
      <a:lvl3pPr algn="l" rtl="0" eaLnBrk="0" fontAlgn="base" hangingPunct="0">
        <a:spcBef>
          <a:spcPct val="0"/>
        </a:spcBef>
        <a:spcAft>
          <a:spcPct val="0"/>
        </a:spcAft>
        <a:defRPr sz="3200">
          <a:solidFill>
            <a:schemeClr val="tx2"/>
          </a:solidFill>
          <a:latin typeface="Myriad Web Pro Condensed" pitchFamily="34" charset="0"/>
        </a:defRPr>
      </a:lvl3pPr>
      <a:lvl4pPr algn="l" rtl="0" eaLnBrk="0" fontAlgn="base" hangingPunct="0">
        <a:spcBef>
          <a:spcPct val="0"/>
        </a:spcBef>
        <a:spcAft>
          <a:spcPct val="0"/>
        </a:spcAft>
        <a:defRPr sz="3200">
          <a:solidFill>
            <a:schemeClr val="tx2"/>
          </a:solidFill>
          <a:latin typeface="Myriad Web Pro Condensed" pitchFamily="34" charset="0"/>
        </a:defRPr>
      </a:lvl4pPr>
      <a:lvl5pPr algn="l" rtl="0" eaLnBrk="0" fontAlgn="base" hangingPunct="0">
        <a:spcBef>
          <a:spcPct val="0"/>
        </a:spcBef>
        <a:spcAft>
          <a:spcPct val="0"/>
        </a:spcAft>
        <a:defRPr sz="3200">
          <a:solidFill>
            <a:schemeClr val="tx2"/>
          </a:solidFill>
          <a:latin typeface="Myriad Web Pro Condensed" pitchFamily="34" charset="0"/>
        </a:defRPr>
      </a:lvl5pPr>
      <a:lvl6pPr marL="457200" algn="l" rtl="0" fontAlgn="base">
        <a:spcBef>
          <a:spcPct val="0"/>
        </a:spcBef>
        <a:spcAft>
          <a:spcPct val="0"/>
        </a:spcAft>
        <a:defRPr sz="3200">
          <a:solidFill>
            <a:schemeClr val="tx2"/>
          </a:solidFill>
          <a:latin typeface="Myriad Web Pro Condensed" pitchFamily="34" charset="0"/>
        </a:defRPr>
      </a:lvl6pPr>
      <a:lvl7pPr marL="914400" algn="l" rtl="0" fontAlgn="base">
        <a:spcBef>
          <a:spcPct val="0"/>
        </a:spcBef>
        <a:spcAft>
          <a:spcPct val="0"/>
        </a:spcAft>
        <a:defRPr sz="3200">
          <a:solidFill>
            <a:schemeClr val="tx2"/>
          </a:solidFill>
          <a:latin typeface="Myriad Web Pro Condensed" pitchFamily="34" charset="0"/>
        </a:defRPr>
      </a:lvl7pPr>
      <a:lvl8pPr marL="1371600" algn="l" rtl="0" fontAlgn="base">
        <a:spcBef>
          <a:spcPct val="0"/>
        </a:spcBef>
        <a:spcAft>
          <a:spcPct val="0"/>
        </a:spcAft>
        <a:defRPr sz="3200">
          <a:solidFill>
            <a:schemeClr val="tx2"/>
          </a:solidFill>
          <a:latin typeface="Myriad Web Pro Condensed" pitchFamily="34" charset="0"/>
        </a:defRPr>
      </a:lvl8pPr>
      <a:lvl9pPr marL="1828800" algn="l" rtl="0" fontAlgn="base">
        <a:spcBef>
          <a:spcPct val="0"/>
        </a:spcBef>
        <a:spcAft>
          <a:spcPct val="0"/>
        </a:spcAft>
        <a:defRPr sz="3200">
          <a:solidFill>
            <a:schemeClr val="tx2"/>
          </a:solidFill>
          <a:latin typeface="Myriad Web Pro Condense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gu.org/pubs/crossref/2012/2012GL051851.s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52400" y="914400"/>
            <a:ext cx="4800600" cy="5715000"/>
          </a:xfrm>
          <a:prstGeom prst="rect">
            <a:avLst/>
          </a:prstGeom>
          <a:noFill/>
          <a:ln w="9525">
            <a:noFill/>
            <a:miter lim="800000"/>
            <a:headEnd/>
            <a:tailEnd/>
          </a:ln>
        </p:spPr>
        <p:txBody>
          <a:bodyPr/>
          <a:lstStyle/>
          <a:p>
            <a:pPr marL="231775" indent="-231775" algn="ctr">
              <a:spcBef>
                <a:spcPct val="15000"/>
              </a:spcBef>
            </a:pPr>
            <a:r>
              <a:rPr lang="en-US" sz="1600" b="1" dirty="0"/>
              <a:t>Objective</a:t>
            </a:r>
            <a:endParaRPr lang="en-US" sz="1600" b="1" dirty="0" smtClean="0"/>
          </a:p>
          <a:p>
            <a:pPr marL="285750" indent="-285750">
              <a:spcBef>
                <a:spcPct val="15000"/>
              </a:spcBef>
              <a:buFont typeface="Arial" pitchFamily="34" charset="0"/>
              <a:buChar char="●"/>
            </a:pPr>
            <a:r>
              <a:rPr lang="en-US" sz="1400" dirty="0" smtClean="0"/>
              <a:t>Investigate how pollution interacts with storm clouds and the impacts on the large-scale circulation and radiative forcing.</a:t>
            </a:r>
          </a:p>
          <a:p>
            <a:pPr marL="231775" indent="-231775" algn="ctr">
              <a:spcBef>
                <a:spcPct val="15000"/>
              </a:spcBef>
            </a:pPr>
            <a:r>
              <a:rPr lang="en-US" sz="1600" b="1" dirty="0"/>
              <a:t>Research</a:t>
            </a:r>
          </a:p>
          <a:p>
            <a:pPr marL="285750" indent="-285750">
              <a:spcBef>
                <a:spcPct val="15000"/>
              </a:spcBef>
              <a:buFont typeface="Arial" pitchFamily="34" charset="0"/>
              <a:buChar char="●"/>
            </a:pPr>
            <a:r>
              <a:rPr lang="en-US" sz="1400" dirty="0"/>
              <a:t>Used </a:t>
            </a:r>
            <a:r>
              <a:rPr lang="en-US" sz="1400" dirty="0" smtClean="0"/>
              <a:t>high-resolution, </a:t>
            </a:r>
            <a:r>
              <a:rPr lang="en-US" sz="1400" dirty="0"/>
              <a:t>cloud-resolving model to simulate two different types of storm systems at a regional scale: warm summer thunderstorms in southeastern China and cool, windy frontal systems on the Great Plains of </a:t>
            </a:r>
            <a:r>
              <a:rPr lang="en-US" sz="1400" dirty="0" smtClean="0"/>
              <a:t>Oklahoma.</a:t>
            </a:r>
            <a:endParaRPr lang="en-US" sz="1400" dirty="0"/>
          </a:p>
          <a:p>
            <a:pPr marL="285750" indent="-285750">
              <a:spcBef>
                <a:spcPct val="15000"/>
              </a:spcBef>
              <a:buFont typeface="Arial" pitchFamily="34" charset="0"/>
              <a:buChar char="●"/>
            </a:pPr>
            <a:r>
              <a:rPr lang="en-AU" sz="1400" dirty="0"/>
              <a:t>Found that for </a:t>
            </a:r>
            <a:r>
              <a:rPr lang="en-AU" sz="1400" dirty="0" smtClean="0"/>
              <a:t>warm </a:t>
            </a:r>
            <a:r>
              <a:rPr lang="en-AU" sz="1400" dirty="0"/>
              <a:t>summer thunderstorms, pollution led to stronger storms with larger anvils, enhanced regional convergence and </a:t>
            </a:r>
            <a:r>
              <a:rPr lang="en-AU" sz="1400" dirty="0" smtClean="0"/>
              <a:t>strong </a:t>
            </a:r>
            <a:r>
              <a:rPr lang="en-US" sz="1400" dirty="0" smtClean="0"/>
              <a:t>atmospheric</a:t>
            </a:r>
            <a:r>
              <a:rPr lang="en-AU" sz="1400" dirty="0" smtClean="0"/>
              <a:t> </a:t>
            </a:r>
            <a:r>
              <a:rPr lang="en-AU" sz="1400" dirty="0"/>
              <a:t>warming.</a:t>
            </a:r>
            <a:r>
              <a:rPr lang="en-US" sz="1400" dirty="0"/>
              <a:t> </a:t>
            </a:r>
          </a:p>
          <a:p>
            <a:pPr marL="285750" indent="-285750">
              <a:spcBef>
                <a:spcPct val="15000"/>
              </a:spcBef>
              <a:buFont typeface="Arial" pitchFamily="34" charset="0"/>
              <a:buChar char="●"/>
            </a:pPr>
            <a:r>
              <a:rPr lang="en-US" sz="1400" dirty="0"/>
              <a:t>The springtime frontal clouds did not have a similarly significant warming effect. Also, increasing the wind speed in the summer clouds dampened the </a:t>
            </a:r>
            <a:r>
              <a:rPr lang="en-US" sz="1400" dirty="0" smtClean="0"/>
              <a:t>aerosol invigoration and </a:t>
            </a:r>
            <a:r>
              <a:rPr lang="en-US" sz="1400" dirty="0"/>
              <a:t>led to less warming.</a:t>
            </a:r>
          </a:p>
          <a:p>
            <a:pPr marL="231775" indent="-231775" algn="ctr">
              <a:spcBef>
                <a:spcPct val="15000"/>
              </a:spcBef>
            </a:pPr>
            <a:r>
              <a:rPr lang="en-US" sz="1600" b="1" dirty="0" smtClean="0"/>
              <a:t>Impact</a:t>
            </a:r>
            <a:endParaRPr lang="en-US" sz="1600" b="1" dirty="0"/>
          </a:p>
          <a:p>
            <a:pPr marL="285750" indent="-285750">
              <a:spcBef>
                <a:spcPct val="15000"/>
              </a:spcBef>
              <a:buFont typeface="Arial" pitchFamily="34" charset="0"/>
              <a:buChar char="●"/>
            </a:pPr>
            <a:r>
              <a:rPr lang="en-US" sz="1400" dirty="0" smtClean="0"/>
              <a:t>For the </a:t>
            </a:r>
            <a:r>
              <a:rPr lang="en-US" sz="1400" dirty="0"/>
              <a:t>first </a:t>
            </a:r>
            <a:r>
              <a:rPr lang="en-US" sz="1400" dirty="0" smtClean="0"/>
              <a:t>time, show enhanced </a:t>
            </a:r>
            <a:r>
              <a:rPr lang="en-US" sz="1400" dirty="0"/>
              <a:t>regional circulation and </a:t>
            </a:r>
            <a:r>
              <a:rPr lang="en-US" sz="1400" dirty="0" smtClean="0"/>
              <a:t>strong </a:t>
            </a:r>
            <a:r>
              <a:rPr lang="en-US" sz="1400" dirty="0"/>
              <a:t>warming effect on the atmosphere through pollution-thunderstorm interactions. </a:t>
            </a:r>
          </a:p>
          <a:p>
            <a:pPr marL="285750" indent="-285750">
              <a:spcBef>
                <a:spcPct val="15000"/>
              </a:spcBef>
              <a:buFont typeface="Arial" pitchFamily="34" charset="0"/>
              <a:buChar char="●"/>
            </a:pPr>
            <a:r>
              <a:rPr lang="en-US" sz="1400" dirty="0"/>
              <a:t>Facilitate </a:t>
            </a:r>
            <a:r>
              <a:rPr lang="en-US" sz="1400" dirty="0" smtClean="0"/>
              <a:t>parameterization </a:t>
            </a:r>
            <a:r>
              <a:rPr lang="en-US" sz="1400" dirty="0"/>
              <a:t>development of </a:t>
            </a:r>
            <a:r>
              <a:rPr lang="en-US" sz="1400" smtClean="0"/>
              <a:t>aerosol deep-convection </a:t>
            </a:r>
            <a:r>
              <a:rPr lang="en-US" sz="1400" dirty="0"/>
              <a:t>interactions in the climate model</a:t>
            </a:r>
            <a:r>
              <a:rPr lang="en-US" sz="1400" dirty="0" smtClean="0"/>
              <a:t>.</a:t>
            </a:r>
            <a:endParaRPr lang="en-US" sz="1400" dirty="0"/>
          </a:p>
        </p:txBody>
      </p:sp>
      <p:sp>
        <p:nvSpPr>
          <p:cNvPr id="10245" name="Rectangle 5"/>
          <p:cNvSpPr>
            <a:spLocks noChangeArrowheads="1"/>
          </p:cNvSpPr>
          <p:nvPr/>
        </p:nvSpPr>
        <p:spPr bwMode="auto">
          <a:xfrm>
            <a:off x="152399" y="76200"/>
            <a:ext cx="8793601" cy="830997"/>
          </a:xfrm>
          <a:prstGeom prst="rect">
            <a:avLst/>
          </a:prstGeom>
          <a:noFill/>
          <a:ln w="9525">
            <a:noFill/>
            <a:miter lim="800000"/>
            <a:headEnd/>
            <a:tailEnd/>
          </a:ln>
        </p:spPr>
        <p:txBody>
          <a:bodyPr wrap="square">
            <a:spAutoFit/>
          </a:bodyPr>
          <a:lstStyle/>
          <a:p>
            <a:r>
              <a:rPr lang="en-US" sz="2400" b="1" dirty="0" smtClean="0"/>
              <a:t>Simulation </a:t>
            </a:r>
            <a:r>
              <a:rPr lang="en-US" sz="2400" b="1" dirty="0"/>
              <a:t>study shows that atmosphere warms when pollution intensifies </a:t>
            </a:r>
            <a:r>
              <a:rPr lang="en-US" sz="2400" b="1" dirty="0" smtClean="0"/>
              <a:t>storms</a:t>
            </a:r>
            <a:endParaRPr lang="en-US" sz="2400" b="1" dirty="0">
              <a:latin typeface="Myriad Web Pro Condensed" pitchFamily="34" charset="0"/>
            </a:endParaRPr>
          </a:p>
        </p:txBody>
      </p:sp>
      <p:sp>
        <p:nvSpPr>
          <p:cNvPr id="10246" name="Text Box 6"/>
          <p:cNvSpPr txBox="1">
            <a:spLocks noChangeArrowheads="1"/>
          </p:cNvSpPr>
          <p:nvPr/>
        </p:nvSpPr>
        <p:spPr bwMode="auto">
          <a:xfrm>
            <a:off x="5257800" y="5729154"/>
            <a:ext cx="3688200" cy="900246"/>
          </a:xfrm>
          <a:prstGeom prst="rect">
            <a:avLst/>
          </a:prstGeom>
          <a:noFill/>
          <a:ln w="12700">
            <a:solidFill>
              <a:schemeClr val="tx1"/>
            </a:solidFill>
            <a:miter lim="800000"/>
            <a:headEnd/>
            <a:tailEnd/>
          </a:ln>
        </p:spPr>
        <p:txBody>
          <a:bodyPr wrap="square">
            <a:spAutoFit/>
          </a:bodyPr>
          <a:lstStyle/>
          <a:p>
            <a:r>
              <a:rPr lang="en-US" sz="1050" dirty="0"/>
              <a:t>Fan J, D Rosenfeld, Y Ding, LR Leung, and Z </a:t>
            </a:r>
            <a:r>
              <a:rPr lang="en-US" sz="1050" dirty="0" smtClean="0"/>
              <a:t>Li, 2012</a:t>
            </a:r>
            <a:r>
              <a:rPr lang="en-US" sz="1050" dirty="0"/>
              <a:t>, Potential Aerosol Indirect Effects on Atmospheric Circulation and </a:t>
            </a:r>
            <a:r>
              <a:rPr lang="en-US" sz="1050" dirty="0" err="1"/>
              <a:t>Radiative</a:t>
            </a:r>
            <a:r>
              <a:rPr lang="en-US" sz="1050" dirty="0"/>
              <a:t> Forcing through Deep Convection, </a:t>
            </a:r>
            <a:r>
              <a:rPr lang="en-US" sz="1050" i="1" dirty="0" err="1"/>
              <a:t>Geophys</a:t>
            </a:r>
            <a:r>
              <a:rPr lang="en-US" sz="1050" i="1" dirty="0"/>
              <a:t>. Res. </a:t>
            </a:r>
            <a:r>
              <a:rPr lang="en-US" sz="1050" i="1" dirty="0" err="1"/>
              <a:t>Lett</a:t>
            </a:r>
            <a:r>
              <a:rPr lang="en-US" sz="1050" i="1" dirty="0"/>
              <a:t>.</a:t>
            </a:r>
            <a:r>
              <a:rPr lang="en-US" sz="1050" dirty="0"/>
              <a:t> 39, </a:t>
            </a:r>
            <a:r>
              <a:rPr lang="en-US" sz="1050" dirty="0" smtClean="0"/>
              <a:t>L09806, </a:t>
            </a:r>
            <a:r>
              <a:rPr lang="en-US" sz="1050" dirty="0" smtClean="0">
                <a:hlinkClick r:id="rId3" tooltip="AGU.org"/>
              </a:rPr>
              <a:t>DOI </a:t>
            </a:r>
            <a:r>
              <a:rPr lang="en-US" sz="1050" dirty="0">
                <a:hlinkClick r:id="rId3" tooltip="AGU.org"/>
              </a:rPr>
              <a:t>10.1029/2012GL051851</a:t>
            </a:r>
            <a:r>
              <a:rPr lang="en-US" sz="1050" dirty="0"/>
              <a:t>.</a:t>
            </a:r>
            <a:endParaRPr lang="en-US" sz="1050" dirty="0" smtClean="0"/>
          </a:p>
        </p:txBody>
      </p:sp>
      <p:sp>
        <p:nvSpPr>
          <p:cNvPr id="18" name="TextBox 17"/>
          <p:cNvSpPr txBox="1"/>
          <p:nvPr/>
        </p:nvSpPr>
        <p:spPr>
          <a:xfrm>
            <a:off x="5181600" y="3886200"/>
            <a:ext cx="3764401" cy="1446550"/>
          </a:xfrm>
          <a:prstGeom prst="rect">
            <a:avLst/>
          </a:prstGeom>
          <a:noFill/>
        </p:spPr>
        <p:txBody>
          <a:bodyPr wrap="square" rtlCol="0">
            <a:spAutoFit/>
          </a:bodyPr>
          <a:lstStyle/>
          <a:p>
            <a:r>
              <a:rPr lang="en-US" sz="1100" b="1" dirty="0" smtClean="0">
                <a:solidFill>
                  <a:srgbClr val="0000FF"/>
                </a:solidFill>
              </a:rPr>
              <a:t>Simulated SW</a:t>
            </a:r>
            <a:r>
              <a:rPr lang="en-US" sz="1100" b="1" dirty="0">
                <a:solidFill>
                  <a:srgbClr val="0000FF"/>
                </a:solidFill>
              </a:rPr>
              <a:t>, LW, and net </a:t>
            </a:r>
            <a:r>
              <a:rPr lang="en-US" sz="1100" b="1" dirty="0" err="1">
                <a:solidFill>
                  <a:srgbClr val="0000FF"/>
                </a:solidFill>
              </a:rPr>
              <a:t>radiative</a:t>
            </a:r>
            <a:r>
              <a:rPr lang="en-US" sz="1100" b="1" dirty="0">
                <a:solidFill>
                  <a:srgbClr val="0000FF"/>
                </a:solidFill>
              </a:rPr>
              <a:t> forcing of aerosol indirect effect at the TOA, atmosphere, and </a:t>
            </a:r>
            <a:r>
              <a:rPr lang="en-US" sz="1100" b="1" dirty="0" smtClean="0">
                <a:solidFill>
                  <a:srgbClr val="0000FF"/>
                </a:solidFill>
              </a:rPr>
              <a:t>the surface for warm summer storm system. </a:t>
            </a:r>
            <a:r>
              <a:rPr lang="en-US" sz="1100" b="1" dirty="0">
                <a:solidFill>
                  <a:srgbClr val="0000FF"/>
                </a:solidFill>
              </a:rPr>
              <a:t>Values in red are for the stronger wind shear </a:t>
            </a:r>
            <a:r>
              <a:rPr lang="en-US" sz="1100" b="1" dirty="0" smtClean="0">
                <a:solidFill>
                  <a:srgbClr val="0000FF"/>
                </a:solidFill>
              </a:rPr>
              <a:t>condition.  Very strong warming at TOA and in the atmosphere is seen mainly due to trap more heat from LW radiation. Increasing wind shear dampens </a:t>
            </a:r>
            <a:r>
              <a:rPr lang="en-US" sz="1100" b="1" dirty="0">
                <a:solidFill>
                  <a:srgbClr val="0000FF"/>
                </a:solidFill>
              </a:rPr>
              <a:t>the invigoration by aerosols and </a:t>
            </a:r>
            <a:r>
              <a:rPr lang="en-US" sz="1100" b="1" dirty="0" smtClean="0">
                <a:solidFill>
                  <a:srgbClr val="0000FF"/>
                </a:solidFill>
              </a:rPr>
              <a:t>lead </a:t>
            </a:r>
            <a:r>
              <a:rPr lang="en-US" sz="1100" b="1" dirty="0">
                <a:solidFill>
                  <a:srgbClr val="0000FF"/>
                </a:solidFill>
              </a:rPr>
              <a:t>to less </a:t>
            </a:r>
            <a:r>
              <a:rPr lang="en-US" sz="1100" b="1" dirty="0" smtClean="0">
                <a:solidFill>
                  <a:srgbClr val="0000FF"/>
                </a:solidFill>
              </a:rPr>
              <a:t>warming.</a:t>
            </a:r>
            <a:endParaRPr lang="en-US" sz="1100" b="1" dirty="0">
              <a:solidFill>
                <a:srgbClr val="0000FF"/>
              </a:solidFill>
            </a:endParaRPr>
          </a:p>
        </p:txBody>
      </p:sp>
      <p:pic>
        <p:nvPicPr>
          <p:cNvPr id="5" name="Picture 4"/>
          <p:cNvPicPr>
            <a:picLocks noChangeAspect="1"/>
          </p:cNvPicPr>
          <p:nvPr/>
        </p:nvPicPr>
        <p:blipFill>
          <a:blip r:embed="rId4"/>
          <a:stretch>
            <a:fillRect/>
          </a:stretch>
        </p:blipFill>
        <p:spPr>
          <a:xfrm>
            <a:off x="5257800" y="907196"/>
            <a:ext cx="3505200" cy="2864703"/>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Myriad Web Pr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13814</TotalTime>
  <Words>286</Words>
  <Application>Microsoft Office PowerPoint</Application>
  <PresentationFormat>On-screen Show (4:3)</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Title</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Ruby.Leung@pnnl.gov</dc:creator>
  <cp:lastModifiedBy>JOvink</cp:lastModifiedBy>
  <cp:revision>186</cp:revision>
  <dcterms:created xsi:type="dcterms:W3CDTF">2012-02-09T19:32:34Z</dcterms:created>
  <dcterms:modified xsi:type="dcterms:W3CDTF">2012-05-29T19:19:07Z</dcterms:modified>
</cp:coreProperties>
</file>