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7" r:id="rId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93" autoAdjust="0"/>
    <p:restoredTop sz="99824" autoAdjust="0"/>
  </p:normalViewPr>
  <p:slideViewPr>
    <p:cSldViewPr>
      <p:cViewPr varScale="1">
        <p:scale>
          <a:sx n="76" d="100"/>
          <a:sy n="76" d="100"/>
        </p:scale>
        <p:origin x="-55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wrap="square" lIns="92958" tIns="46479" rIns="92958" bIns="46479" numCol="1" anchor="t" anchorCtr="0" compatLnSpc="1">
            <a:prstTxWarp prst="textNoShape">
              <a:avLst/>
            </a:prstTxWarp>
          </a:bodyPr>
          <a:lstStyle>
            <a:lvl1pPr algn="r">
              <a:defRPr sz="1200" smtClean="0">
                <a:cs typeface="Arial" charset="0"/>
              </a:defRPr>
            </a:lvl1pPr>
          </a:lstStyle>
          <a:p>
            <a:pPr>
              <a:defRPr/>
            </a:pPr>
            <a:fld id="{982B401D-5142-6240-86D6-CD6D63A9FAE5}" type="datetimeFigureOut">
              <a:rPr lang="en-US"/>
              <a:pPr>
                <a:defRPr/>
              </a:pPr>
              <a:t>2/11/2016</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smtClean="0">
                <a:cs typeface="Arial" charset="0"/>
              </a:defRPr>
            </a:lvl1pPr>
          </a:lstStyle>
          <a:p>
            <a:pPr>
              <a:defRPr/>
            </a:pPr>
            <a:fld id="{19577B7F-BCCF-8640-A9B7-5D184B5ADF82}" type="slidenum">
              <a:rPr lang="en-US"/>
              <a:pPr>
                <a:defRPr/>
              </a:pPr>
              <a:t>‹#›</a:t>
            </a:fld>
            <a:endParaRPr lang="en-US"/>
          </a:p>
        </p:txBody>
      </p:sp>
    </p:spTree>
    <p:extLst>
      <p:ext uri="{BB962C8B-B14F-4D97-AF65-F5344CB8AC3E}">
        <p14:creationId xmlns:p14="http://schemas.microsoft.com/office/powerpoint/2010/main" val="1437991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BD62F124-9709-734F-97C5-7772030448B8}" type="slidenum">
              <a:rPr lang="en-US" sz="1200"/>
              <a:pPr eaLnBrk="1" hangingPunct="1"/>
              <a:t>1</a:t>
            </a:fld>
            <a:endParaRPr lang="en-US" sz="1200"/>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z="1000">
                <a:latin typeface="Calibri" charset="0"/>
              </a:rPr>
              <a:t>http://</a:t>
            </a:r>
            <a:r>
              <a:rPr lang="en-US" sz="1000" smtClean="0">
                <a:latin typeface="Calibri" charset="0"/>
              </a:rPr>
              <a:t>www.pnnl.gov/science/highlights/highlights.asp?division=749</a:t>
            </a:r>
            <a:endParaRPr lang="en-US" sz="10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9379EA-4935-664E-9D51-1D0EFD14C438}" type="datetimeFigureOut">
              <a:rPr lang="en-US"/>
              <a:pPr>
                <a:defRPr/>
              </a:pPr>
              <a:t>2/11/2016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73304D-236B-8A4A-9F71-2CD407B312E3}" type="slidenum">
              <a:rPr lang="en-US"/>
              <a:pPr>
                <a:defRPr/>
              </a:pPr>
              <a:t>‹#›</a:t>
            </a:fld>
            <a:endParaRPr lang="en-US"/>
          </a:p>
        </p:txBody>
      </p:sp>
    </p:spTree>
    <p:extLst>
      <p:ext uri="{BB962C8B-B14F-4D97-AF65-F5344CB8AC3E}">
        <p14:creationId xmlns:p14="http://schemas.microsoft.com/office/powerpoint/2010/main" val="430611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70BBEE-2530-3D42-A27D-1C4791A3E3CD}" type="datetimeFigureOut">
              <a:rPr lang="en-US"/>
              <a:pPr>
                <a:defRPr/>
              </a:pPr>
              <a:t>2/11/2016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558BF6-F877-0C4E-A6F6-0573DD1056DF}" type="slidenum">
              <a:rPr lang="en-US"/>
              <a:pPr>
                <a:defRPr/>
              </a:pPr>
              <a:t>‹#›</a:t>
            </a:fld>
            <a:endParaRPr lang="en-US"/>
          </a:p>
        </p:txBody>
      </p:sp>
    </p:spTree>
    <p:extLst>
      <p:ext uri="{BB962C8B-B14F-4D97-AF65-F5344CB8AC3E}">
        <p14:creationId xmlns:p14="http://schemas.microsoft.com/office/powerpoint/2010/main" val="3434860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BB21CB6-AA39-1E42-9A4B-1C77209E1896}" type="datetimeFigureOut">
              <a:rPr lang="en-US"/>
              <a:pPr>
                <a:defRPr/>
              </a:pPr>
              <a:t>2/11/2016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9AA404-B4CF-B949-8224-4C81F923AF58}" type="slidenum">
              <a:rPr lang="en-US"/>
              <a:pPr>
                <a:defRPr/>
              </a:pPr>
              <a:t>‹#›</a:t>
            </a:fld>
            <a:endParaRPr lang="en-US"/>
          </a:p>
        </p:txBody>
      </p:sp>
    </p:spTree>
    <p:extLst>
      <p:ext uri="{BB962C8B-B14F-4D97-AF65-F5344CB8AC3E}">
        <p14:creationId xmlns:p14="http://schemas.microsoft.com/office/powerpoint/2010/main" val="1363987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872420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FCCA6C-A5DC-044D-AE8D-340587525263}" type="datetimeFigureOut">
              <a:rPr lang="en-US"/>
              <a:pPr>
                <a:defRPr/>
              </a:pPr>
              <a:t>2/11/2016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D8E8EE-BBA4-7645-B21C-F017331F86F7}" type="slidenum">
              <a:rPr lang="en-US"/>
              <a:pPr>
                <a:defRPr/>
              </a:pPr>
              <a:t>‹#›</a:t>
            </a:fld>
            <a:endParaRPr lang="en-US"/>
          </a:p>
        </p:txBody>
      </p:sp>
    </p:spTree>
    <p:extLst>
      <p:ext uri="{BB962C8B-B14F-4D97-AF65-F5344CB8AC3E}">
        <p14:creationId xmlns:p14="http://schemas.microsoft.com/office/powerpoint/2010/main" val="2881086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AF4E831-78BB-EB46-B0A8-FC0140479CD5}" type="datetimeFigureOut">
              <a:rPr lang="en-US"/>
              <a:pPr>
                <a:defRPr/>
              </a:pPr>
              <a:t>2/11/2016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31B0949-6298-8B4A-A261-AE88935F5B73}" type="slidenum">
              <a:rPr lang="en-US"/>
              <a:pPr>
                <a:defRPr/>
              </a:pPr>
              <a:t>‹#›</a:t>
            </a:fld>
            <a:endParaRPr lang="en-US"/>
          </a:p>
        </p:txBody>
      </p:sp>
    </p:spTree>
    <p:extLst>
      <p:ext uri="{BB962C8B-B14F-4D97-AF65-F5344CB8AC3E}">
        <p14:creationId xmlns:p14="http://schemas.microsoft.com/office/powerpoint/2010/main" val="2727295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5F5762A-F578-0344-AAD8-A7D69949ECD3}" type="datetimeFigureOut">
              <a:rPr lang="en-US"/>
              <a:pPr>
                <a:defRPr/>
              </a:pPr>
              <a:t>2/11/2016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1FC2E7-E1FD-4745-8AC8-FC3CE739E495}" type="slidenum">
              <a:rPr lang="en-US"/>
              <a:pPr>
                <a:defRPr/>
              </a:pPr>
              <a:t>‹#›</a:t>
            </a:fld>
            <a:endParaRPr lang="en-US"/>
          </a:p>
        </p:txBody>
      </p:sp>
    </p:spTree>
    <p:extLst>
      <p:ext uri="{BB962C8B-B14F-4D97-AF65-F5344CB8AC3E}">
        <p14:creationId xmlns:p14="http://schemas.microsoft.com/office/powerpoint/2010/main" val="166356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DDA0F4D-B510-9445-932F-1D234C964C65}" type="datetimeFigureOut">
              <a:rPr lang="en-US"/>
              <a:pPr>
                <a:defRPr/>
              </a:pPr>
              <a:t>2/11/2016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B34A715-D3C8-254F-B3BE-92E383B459BF}" type="slidenum">
              <a:rPr lang="en-US"/>
              <a:pPr>
                <a:defRPr/>
              </a:pPr>
              <a:t>‹#›</a:t>
            </a:fld>
            <a:endParaRPr lang="en-US"/>
          </a:p>
        </p:txBody>
      </p:sp>
    </p:spTree>
    <p:extLst>
      <p:ext uri="{BB962C8B-B14F-4D97-AF65-F5344CB8AC3E}">
        <p14:creationId xmlns:p14="http://schemas.microsoft.com/office/powerpoint/2010/main" val="210492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73F27DE-9936-0048-8EFD-0312CDED66C2}" type="datetimeFigureOut">
              <a:rPr lang="en-US"/>
              <a:pPr>
                <a:defRPr/>
              </a:pPr>
              <a:t>2/11/2016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267C31A-B76A-354F-9CE9-DE679A258A00}" type="slidenum">
              <a:rPr lang="en-US"/>
              <a:pPr>
                <a:defRPr/>
              </a:pPr>
              <a:t>‹#›</a:t>
            </a:fld>
            <a:endParaRPr lang="en-US"/>
          </a:p>
        </p:txBody>
      </p:sp>
    </p:spTree>
    <p:extLst>
      <p:ext uri="{BB962C8B-B14F-4D97-AF65-F5344CB8AC3E}">
        <p14:creationId xmlns:p14="http://schemas.microsoft.com/office/powerpoint/2010/main" val="411657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F793E7-4A6A-A24B-BB0A-A3E249DAFEA8}" type="datetimeFigureOut">
              <a:rPr lang="en-US"/>
              <a:pPr>
                <a:defRPr/>
              </a:pPr>
              <a:t>2/11/2016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F4B0949-8A13-7842-9918-AD8A239172FC}" type="slidenum">
              <a:rPr lang="en-US"/>
              <a:pPr>
                <a:defRPr/>
              </a:pPr>
              <a:t>‹#›</a:t>
            </a:fld>
            <a:endParaRPr lang="en-US"/>
          </a:p>
        </p:txBody>
      </p:sp>
    </p:spTree>
    <p:extLst>
      <p:ext uri="{BB962C8B-B14F-4D97-AF65-F5344CB8AC3E}">
        <p14:creationId xmlns:p14="http://schemas.microsoft.com/office/powerpoint/2010/main" val="352599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67AB21-3140-4344-9F99-ACD3B9E53010}" type="datetimeFigureOut">
              <a:rPr lang="en-US"/>
              <a:pPr>
                <a:defRPr/>
              </a:pPr>
              <a:t>2/11/2016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F5D4D6-8418-264B-85EF-FEA96737EC97}" type="slidenum">
              <a:rPr lang="en-US"/>
              <a:pPr>
                <a:defRPr/>
              </a:pPr>
              <a:t>‹#›</a:t>
            </a:fld>
            <a:endParaRPr lang="en-US"/>
          </a:p>
        </p:txBody>
      </p:sp>
    </p:spTree>
    <p:extLst>
      <p:ext uri="{BB962C8B-B14F-4D97-AF65-F5344CB8AC3E}">
        <p14:creationId xmlns:p14="http://schemas.microsoft.com/office/powerpoint/2010/main" val="125712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8362F6-A29D-BD4F-90EF-E8D8CE72DDB6}" type="datetimeFigureOut">
              <a:rPr lang="en-US"/>
              <a:pPr>
                <a:defRPr/>
              </a:pPr>
              <a:t>2/11/2016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9D04EFF-2049-CF42-8206-C097B77C1780}" type="slidenum">
              <a:rPr lang="en-US"/>
              <a:pPr>
                <a:defRPr/>
              </a:pPr>
              <a:t>‹#›</a:t>
            </a:fld>
            <a:endParaRPr lang="en-US"/>
          </a:p>
        </p:txBody>
      </p:sp>
    </p:spTree>
    <p:extLst>
      <p:ext uri="{BB962C8B-B14F-4D97-AF65-F5344CB8AC3E}">
        <p14:creationId xmlns:p14="http://schemas.microsoft.com/office/powerpoint/2010/main" val="93765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Arial" charset="0"/>
              </a:defRPr>
            </a:lvl1pPr>
          </a:lstStyle>
          <a:p>
            <a:pPr>
              <a:defRPr/>
            </a:pPr>
            <a:fld id="{2F20897E-D1B4-0344-ACA9-8E734EB176FE}" type="datetimeFigureOut">
              <a:rPr lang="en-US"/>
              <a:pPr>
                <a:defRPr/>
              </a:pPr>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cs typeface="Arial" charset="0"/>
              </a:defRPr>
            </a:lvl1pPr>
          </a:lstStyle>
          <a:p>
            <a:pPr>
              <a:defRPr/>
            </a:pPr>
            <a:fld id="{3DCA9352-9431-F945-8307-B6CB6AC67D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p>
        </p:txBody>
      </p:sp>
      <p:sp>
        <p:nvSpPr>
          <p:cNvPr id="3075" name="Rectangle 4"/>
          <p:cNvSpPr>
            <a:spLocks noChangeArrowheads="1"/>
          </p:cNvSpPr>
          <p:nvPr/>
        </p:nvSpPr>
        <p:spPr bwMode="auto">
          <a:xfrm>
            <a:off x="152400" y="838200"/>
            <a:ext cx="5410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latin typeface="Calibri" pitchFamily="34" charset="0"/>
                <a:ea typeface="+mn-ea"/>
                <a:cs typeface="Arial" pitchFamily="34" charset="0"/>
              </a:rPr>
              <a:t>Objective</a:t>
            </a:r>
          </a:p>
          <a:p>
            <a:pPr marL="285750" indent="-285750">
              <a:spcBef>
                <a:spcPct val="15000"/>
              </a:spcBef>
              <a:buFont typeface="Arial" pitchFamily="34" charset="0"/>
              <a:buChar char="●"/>
              <a:defRPr/>
            </a:pPr>
            <a:r>
              <a:rPr lang="en-US" sz="1600" dirty="0" smtClean="0">
                <a:latin typeface="Calibri" pitchFamily="34" charset="0"/>
                <a:ea typeface="+mn-ea"/>
                <a:cs typeface="Arial" pitchFamily="34" charset="0"/>
              </a:rPr>
              <a:t>Examine whether human-caused aerosols over the plain contributed to Mt. Hua area’s reduced precipitation that was observed to be coincident with increased air pollution, and the major mechanisms of the aerosol impact on the downwind mountainous region.   </a:t>
            </a:r>
            <a:endParaRPr lang="en-US" sz="1600" dirty="0">
              <a:latin typeface="Calibri" pitchFamily="34" charset="0"/>
              <a:ea typeface="+mn-ea"/>
              <a:cs typeface="Arial" pitchFamily="34" charset="0"/>
            </a:endParaRPr>
          </a:p>
          <a:p>
            <a:pPr marL="231775" indent="-231775" algn="ctr">
              <a:spcBef>
                <a:spcPts val="1200"/>
              </a:spcBef>
              <a:defRPr/>
            </a:pPr>
            <a:r>
              <a:rPr lang="en-US" b="1" dirty="0" smtClean="0">
                <a:latin typeface="Calibri" pitchFamily="34" charset="0"/>
                <a:ea typeface="+mn-ea"/>
                <a:cs typeface="Arial" pitchFamily="34" charset="0"/>
              </a:rPr>
              <a:t>Approach</a:t>
            </a:r>
            <a:endParaRPr lang="en-US" sz="1600" b="1" dirty="0" smtClean="0">
              <a:latin typeface="Calibri" pitchFamily="34" charset="0"/>
              <a:ea typeface="+mn-ea"/>
              <a:cs typeface="Arial" pitchFamily="34" charset="0"/>
            </a:endParaRPr>
          </a:p>
          <a:p>
            <a:pPr marL="285750" indent="-285750">
              <a:spcBef>
                <a:spcPct val="15000"/>
              </a:spcBef>
              <a:buFont typeface="Arial" pitchFamily="34" charset="0"/>
              <a:buChar char="●"/>
              <a:defRPr/>
            </a:pPr>
            <a:r>
              <a:rPr lang="en-US" sz="1600" dirty="0"/>
              <a:t>E</a:t>
            </a:r>
            <a:r>
              <a:rPr lang="en-US" sz="1600" dirty="0" smtClean="0"/>
              <a:t>mploy </a:t>
            </a:r>
            <a:r>
              <a:rPr lang="en-US" sz="1600" dirty="0"/>
              <a:t>an improved Weather Research and </a:t>
            </a:r>
            <a:r>
              <a:rPr lang="en-US" sz="1600" dirty="0" smtClean="0"/>
              <a:t>Forecasting </a:t>
            </a:r>
            <a:r>
              <a:rPr lang="en-US" sz="1600" dirty="0"/>
              <a:t>model with online coupled </a:t>
            </a:r>
            <a:r>
              <a:rPr lang="en-US" sz="1600" dirty="0" smtClean="0"/>
              <a:t>chemistry </a:t>
            </a:r>
            <a:r>
              <a:rPr lang="en-US" sz="1600" dirty="0"/>
              <a:t>(WRF-Chem), and </a:t>
            </a:r>
            <a:r>
              <a:rPr lang="en-US" sz="1600" dirty="0" smtClean="0"/>
              <a:t>conduct </a:t>
            </a:r>
            <a:r>
              <a:rPr lang="en-US" sz="1600" dirty="0"/>
              <a:t>one-month summer </a:t>
            </a:r>
            <a:r>
              <a:rPr lang="en-US" sz="1600" smtClean="0"/>
              <a:t>convective cloud simulations </a:t>
            </a:r>
            <a:r>
              <a:rPr lang="en-US" sz="1600" dirty="0"/>
              <a:t>at the </a:t>
            </a:r>
            <a:r>
              <a:rPr lang="en-US" sz="1600" dirty="0" smtClean="0"/>
              <a:t>convection-permitting </a:t>
            </a:r>
            <a:r>
              <a:rPr lang="en-US" sz="1600" dirty="0"/>
              <a:t>scale with the current emission </a:t>
            </a:r>
            <a:r>
              <a:rPr lang="en-US" sz="1600" dirty="0" smtClean="0"/>
              <a:t>data. </a:t>
            </a:r>
          </a:p>
          <a:p>
            <a:pPr marL="285750" indent="-285750">
              <a:spcBef>
                <a:spcPct val="15000"/>
              </a:spcBef>
              <a:buFont typeface="Arial" pitchFamily="34" charset="0"/>
              <a:buChar char="●"/>
              <a:defRPr/>
            </a:pPr>
            <a:r>
              <a:rPr lang="en-US" sz="1600" dirty="0" smtClean="0"/>
              <a:t>Perform sensitivity </a:t>
            </a:r>
            <a:r>
              <a:rPr lang="en-US" sz="1600" dirty="0"/>
              <a:t>simulations </a:t>
            </a:r>
            <a:r>
              <a:rPr lang="en-US" sz="1600" dirty="0" smtClean="0"/>
              <a:t>where </a:t>
            </a:r>
            <a:r>
              <a:rPr lang="en-US" sz="1600" dirty="0"/>
              <a:t>the </a:t>
            </a:r>
            <a:r>
              <a:rPr lang="en-US" sz="1600" dirty="0" smtClean="0"/>
              <a:t>emissions are reduced </a:t>
            </a:r>
            <a:r>
              <a:rPr lang="en-US" sz="1600" dirty="0"/>
              <a:t>to the </a:t>
            </a:r>
            <a:r>
              <a:rPr lang="en-US" sz="1600" dirty="0" smtClean="0"/>
              <a:t>level </a:t>
            </a:r>
            <a:r>
              <a:rPr lang="en-US" sz="1600" dirty="0"/>
              <a:t>before the Chinese economic boom and by turning </a:t>
            </a:r>
            <a:r>
              <a:rPr lang="en-US" sz="1600" dirty="0" smtClean="0"/>
              <a:t>on and off </a:t>
            </a:r>
            <a:r>
              <a:rPr lang="en-US" sz="1600" dirty="0"/>
              <a:t>aerosol-radiative </a:t>
            </a:r>
            <a:r>
              <a:rPr lang="en-US" sz="1600" dirty="0" smtClean="0"/>
              <a:t>interactions. </a:t>
            </a:r>
            <a:endParaRPr lang="en-US" sz="1600" dirty="0" smtClean="0">
              <a:latin typeface="Calibri" pitchFamily="34" charset="0"/>
              <a:ea typeface="+mn-ea"/>
              <a:cs typeface="Arial" pitchFamily="34" charset="0"/>
            </a:endParaRPr>
          </a:p>
          <a:p>
            <a:pPr marL="341313" indent="-287338" algn="ctr">
              <a:spcBef>
                <a:spcPct val="15000"/>
              </a:spcBef>
              <a:tabLst>
                <a:tab pos="338138" algn="l"/>
              </a:tabLst>
            </a:pPr>
            <a:r>
              <a:rPr lang="en-US" b="1" dirty="0" smtClean="0"/>
              <a:t>Impact</a:t>
            </a:r>
          </a:p>
          <a:p>
            <a:pPr marL="341313" indent="-287338">
              <a:spcBef>
                <a:spcPct val="15000"/>
              </a:spcBef>
              <a:buFont typeface="Arial" charset="0"/>
              <a:buChar char="●"/>
              <a:tabLst>
                <a:tab pos="338138" algn="l"/>
              </a:tabLst>
            </a:pPr>
            <a:r>
              <a:rPr lang="en-US" sz="1600" dirty="0"/>
              <a:t>I</a:t>
            </a:r>
            <a:r>
              <a:rPr lang="en-US" sz="1600" dirty="0" smtClean="0"/>
              <a:t>mprove </a:t>
            </a:r>
            <a:r>
              <a:rPr lang="en-US" sz="1600" dirty="0"/>
              <a:t>understanding of the weather and climate impacts of </a:t>
            </a:r>
            <a:r>
              <a:rPr lang="en-US" sz="1600" dirty="0" smtClean="0"/>
              <a:t>severe </a:t>
            </a:r>
            <a:r>
              <a:rPr lang="en-US" sz="1600" dirty="0"/>
              <a:t>pollution in China </a:t>
            </a:r>
            <a:endParaRPr lang="en-US" sz="1600" dirty="0">
              <a:cs typeface="Arial"/>
            </a:endParaRPr>
          </a:p>
          <a:p>
            <a:pPr marL="341313" indent="-287338">
              <a:spcBef>
                <a:spcPct val="15000"/>
              </a:spcBef>
              <a:buFont typeface="Arial" charset="0"/>
              <a:buChar char="●"/>
              <a:tabLst>
                <a:tab pos="338138" algn="l"/>
              </a:tabLst>
            </a:pPr>
            <a:r>
              <a:rPr lang="en-US" sz="1600" dirty="0" smtClean="0"/>
              <a:t>Important to </a:t>
            </a:r>
            <a:r>
              <a:rPr lang="en-US" sz="1600" dirty="0"/>
              <a:t>policy-makers </a:t>
            </a:r>
            <a:r>
              <a:rPr lang="en-US" sz="1600" dirty="0" smtClean="0"/>
              <a:t>in efforts to cut </a:t>
            </a:r>
            <a:r>
              <a:rPr lang="en-US" sz="1600" dirty="0"/>
              <a:t>black carbon and soot emissions.</a:t>
            </a:r>
            <a:endParaRPr lang="en-US" sz="1600" dirty="0">
              <a:latin typeface="Calibri" pitchFamily="34" charset="0"/>
              <a:ea typeface="+mn-ea"/>
              <a:cs typeface="Arial" pitchFamily="34" charset="0"/>
            </a:endParaRPr>
          </a:p>
        </p:txBody>
      </p:sp>
      <p:sp>
        <p:nvSpPr>
          <p:cNvPr id="3076" name="Rectangle 5"/>
          <p:cNvSpPr>
            <a:spLocks noChangeArrowheads="1"/>
          </p:cNvSpPr>
          <p:nvPr/>
        </p:nvSpPr>
        <p:spPr bwMode="auto">
          <a:xfrm>
            <a:off x="228600" y="28575"/>
            <a:ext cx="8610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2400" b="1" dirty="0" smtClean="0"/>
              <a:t>Weakened Mountain Valley Circulation by Pollution Contributing </a:t>
            </a:r>
            <a:r>
              <a:rPr lang="en-US" sz="2400" b="1" dirty="0"/>
              <a:t>to Suppressed Precipitation in </a:t>
            </a:r>
            <a:r>
              <a:rPr lang="en-US" sz="2400" b="1" dirty="0" smtClean="0"/>
              <a:t>the Mountain Area of Central China</a:t>
            </a:r>
            <a:endParaRPr lang="en-US" sz="2400" b="1" dirty="0">
              <a:latin typeface="+mj-lt"/>
              <a:ea typeface="+mn-ea"/>
              <a:cs typeface="Arial" pitchFamily="34" charset="0"/>
            </a:endParaRPr>
          </a:p>
        </p:txBody>
      </p:sp>
      <p:sp>
        <p:nvSpPr>
          <p:cNvPr id="14341" name="TextBox 9"/>
          <p:cNvSpPr txBox="1">
            <a:spLocks noChangeArrowheads="1"/>
          </p:cNvSpPr>
          <p:nvPr/>
        </p:nvSpPr>
        <p:spPr bwMode="auto">
          <a:xfrm>
            <a:off x="5562600" y="4648200"/>
            <a:ext cx="3381188"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b="1" dirty="0">
                <a:solidFill>
                  <a:srgbClr val="0000FF"/>
                </a:solidFill>
              </a:rPr>
              <a:t>Illustration of the mechanism for the weakened valley breeze </a:t>
            </a:r>
            <a:r>
              <a:rPr lang="en-US" sz="1400" b="1" dirty="0" smtClean="0">
                <a:solidFill>
                  <a:srgbClr val="0000FF"/>
                </a:solidFill>
              </a:rPr>
              <a:t>and the reduced moisture in the plain in a polluted </a:t>
            </a:r>
            <a:r>
              <a:rPr lang="en-US" sz="1400" b="1" dirty="0">
                <a:solidFill>
                  <a:srgbClr val="0000FF"/>
                </a:solidFill>
              </a:rPr>
              <a:t>environment with strong aerosol </a:t>
            </a:r>
            <a:r>
              <a:rPr lang="en-US" sz="1400" b="1" dirty="0" smtClean="0">
                <a:solidFill>
                  <a:srgbClr val="0000FF"/>
                </a:solidFill>
              </a:rPr>
              <a:t>absorption (bottom) </a:t>
            </a:r>
            <a:r>
              <a:rPr lang="en-US" sz="1400" b="1" dirty="0">
                <a:solidFill>
                  <a:srgbClr val="0000FF"/>
                </a:solidFill>
              </a:rPr>
              <a:t>compared with the environment with weak </a:t>
            </a:r>
            <a:r>
              <a:rPr lang="en-US" sz="1400" b="1" dirty="0" smtClean="0">
                <a:solidFill>
                  <a:srgbClr val="0000FF"/>
                </a:solidFill>
              </a:rPr>
              <a:t>absorption (top). </a:t>
            </a:r>
            <a:endParaRPr lang="en-US" sz="1400" b="1" dirty="0">
              <a:solidFill>
                <a:srgbClr val="0000FF"/>
              </a:solidFill>
              <a:latin typeface="Arial" charset="0"/>
            </a:endParaRPr>
          </a:p>
        </p:txBody>
      </p:sp>
      <p:sp>
        <p:nvSpPr>
          <p:cNvPr id="14342" name="Rectangle 2"/>
          <p:cNvSpPr>
            <a:spLocks noChangeArrowheads="1"/>
          </p:cNvSpPr>
          <p:nvPr/>
        </p:nvSpPr>
        <p:spPr bwMode="auto">
          <a:xfrm>
            <a:off x="4038600" y="4191000"/>
            <a:ext cx="5105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ct val="15000"/>
              </a:spcBef>
              <a:tabLst>
                <a:tab pos="338138" algn="l"/>
              </a:tabLst>
            </a:pPr>
            <a:endParaRPr lang="en-US" sz="1600" dirty="0" smtClean="0"/>
          </a:p>
        </p:txBody>
      </p:sp>
      <p:sp>
        <p:nvSpPr>
          <p:cNvPr id="5" name="Rectangle 4"/>
          <p:cNvSpPr/>
          <p:nvPr/>
        </p:nvSpPr>
        <p:spPr>
          <a:xfrm>
            <a:off x="304800" y="6324600"/>
            <a:ext cx="8686800" cy="430887"/>
          </a:xfrm>
          <a:prstGeom prst="rect">
            <a:avLst/>
          </a:prstGeom>
          <a:ln>
            <a:solidFill>
              <a:schemeClr val="tx1"/>
            </a:solidFill>
          </a:ln>
        </p:spPr>
        <p:txBody>
          <a:bodyPr wrap="square">
            <a:spAutoFit/>
          </a:bodyPr>
          <a:lstStyle/>
          <a:p>
            <a:r>
              <a:rPr lang="en-US" sz="1100" dirty="0"/>
              <a:t>Yang Y, J Fan, R-L Leung, C Zhao, Z Li and D Rosenfeld. “Mechanisms Contributing to Suppressed Precipitation in Mt. Hua of Central China, Part I -Mountain Valley Circulation.” </a:t>
            </a:r>
            <a:r>
              <a:rPr lang="en-US" sz="1100" i="1" dirty="0"/>
              <a:t>Journal of Atmospheric Sciences</a:t>
            </a:r>
            <a:r>
              <a:rPr lang="en-US" sz="1100" dirty="0"/>
              <a:t>, early online. </a:t>
            </a:r>
            <a:r>
              <a:rPr lang="en-US" sz="1100" smtClean="0"/>
              <a:t>2016. DOI</a:t>
            </a:r>
            <a:r>
              <a:rPr lang="en-US" sz="1100" dirty="0"/>
              <a:t>: 101175/JAS-D-15-02331 </a:t>
            </a:r>
          </a:p>
        </p:txBody>
      </p:sp>
      <p:pic>
        <p:nvPicPr>
          <p:cNvPr id="3" name="Picture 2" descr="figure_12.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486400" y="1219200"/>
            <a:ext cx="3627718" cy="33528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Highlights-windshea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3CE996C-19CD-48CB-A9B0-63F14BF1DB1B}">
  <ds:schemaRefs>
    <ds:schemaRef ds:uri="http://schemas.microsoft.com/sharepoint/v3/contenttype/forms"/>
  </ds:schemaRefs>
</ds:datastoreItem>
</file>

<file path=customXml/itemProps2.xml><?xml version="1.0" encoding="utf-8"?>
<ds:datastoreItem xmlns:ds="http://schemas.openxmlformats.org/officeDocument/2006/customXml" ds:itemID="{772CB1C6-1040-4FEF-8F42-7A9B9593D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EB6A83-7598-48D2-99D6-BC7D97A6260A}">
  <ds:schemaRefs>
    <ds:schemaRef ds:uri="http://schemas.microsoft.com/office/2006/metadata/longProperties"/>
  </ds:schemaRefs>
</ds:datastoreItem>
</file>

<file path=customXml/itemProps4.xml><?xml version="1.0" encoding="utf-8"?>
<ds:datastoreItem xmlns:ds="http://schemas.openxmlformats.org/officeDocument/2006/customXml" ds:itemID="{62B84D36-148F-4254-B937-30F83CF6913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Highlights-windshear.pot</Template>
  <TotalTime>1417</TotalTime>
  <Words>236</Words>
  <Application>Microsoft Office PowerPoint</Application>
  <PresentationFormat>On-screen Show (4:3)</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Highlights-windshear</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JOvink</dc:creator>
  <cp:lastModifiedBy>JOvink</cp:lastModifiedBy>
  <cp:revision>49</cp:revision>
  <cp:lastPrinted>2011-05-11T17:30:12Z</cp:lastPrinted>
  <dcterms:created xsi:type="dcterms:W3CDTF">2012-10-05T18:57:41Z</dcterms:created>
  <dcterms:modified xsi:type="dcterms:W3CDTF">2016-02-11T23:14:39Z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ies>
</file>