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0A3A-3BE1-477C-B281-B46E138A6755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A346E-9A78-47AE-B46B-02033362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9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138A0DF-0774-46B7-B430-39FF4A5E07D1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93788B7-BDA8-4CDE-9EC2-DD4A1B09E79B}" type="datetimeFigureOut">
              <a:rPr lang="en-US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F0205EB-BA7A-489A-B332-F675B2E40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0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" y="990600"/>
            <a:ext cx="3581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1600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/>
              <a:t>E</a:t>
            </a:r>
            <a:r>
              <a:rPr lang="en-US" sz="1400" dirty="0" smtClean="0"/>
              <a:t>valuate high-resolution simulations with a physical spectral-bin (SBM) model against </a:t>
            </a:r>
            <a:r>
              <a:rPr lang="en-US" sz="1400" dirty="0" smtClean="0">
                <a:cs typeface="Arial" pitchFamily="34" charset="0"/>
              </a:rPr>
              <a:t>parameterized</a:t>
            </a:r>
            <a:r>
              <a:rPr lang="en-US" sz="1400" b="1" dirty="0" smtClean="0">
                <a:cs typeface="Arial" pitchFamily="34" charset="0"/>
              </a:rPr>
              <a:t> </a:t>
            </a:r>
            <a:r>
              <a:rPr lang="en-US" sz="1400" dirty="0" smtClean="0"/>
              <a:t>bulk </a:t>
            </a:r>
            <a:r>
              <a:rPr lang="en-US" sz="1400" dirty="0"/>
              <a:t>models for </a:t>
            </a:r>
            <a:r>
              <a:rPr lang="en-US" sz="1400" dirty="0" smtClean="0"/>
              <a:t>ability to simulate </a:t>
            </a:r>
            <a:r>
              <a:rPr lang="en-US" sz="1400" dirty="0"/>
              <a:t>convective </a:t>
            </a:r>
            <a:r>
              <a:rPr lang="en-US" sz="1400" dirty="0" smtClean="0"/>
              <a:t>properties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/>
              <a:t>P</a:t>
            </a:r>
            <a:r>
              <a:rPr lang="en-US" sz="1400" dirty="0" smtClean="0"/>
              <a:t>rovide better benchmark simulations for developing a scale-aware cumulus parameterization</a:t>
            </a:r>
            <a:endParaRPr lang="en-US" sz="1400" dirty="0"/>
          </a:p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1600" b="1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 smtClean="0"/>
              <a:t>Conducted model simulations at 1 km resolution with SBM and the bulk schemes commonly used in weather and climate modeling</a:t>
            </a:r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 smtClean="0"/>
              <a:t>Simulated mesoscale convective system at three different regions in tropics and mid-latitudes</a:t>
            </a:r>
            <a:endParaRPr lang="en-US" sz="1400" dirty="0"/>
          </a:p>
          <a:p>
            <a:pPr marL="231775" indent="-231775">
              <a:spcBef>
                <a:spcPct val="15000"/>
              </a:spcBef>
              <a:buFont typeface="Arial" charset="0"/>
              <a:buChar char="●"/>
            </a:pPr>
            <a:r>
              <a:rPr lang="en-US" sz="1400" dirty="0" smtClean="0"/>
              <a:t>Evaluated convection and cloud properties for convective updrafts with a unique 3-D retrieved vertical velocity and radar reflectivity data developed by DOE ARM Climate Research Facility</a:t>
            </a: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76200"/>
            <a:ext cx="8610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smtClean="0">
                <a:latin typeface="+mn-lt"/>
                <a:cs typeface="Arial" pitchFamily="34" charset="0"/>
              </a:rPr>
              <a:t>Simulating Convective Properties with Physical Spectral-bin and Parameterized Bulk Microphysical Models</a:t>
            </a:r>
            <a:endParaRPr lang="en-US" sz="2600" b="1" dirty="0">
              <a:latin typeface="+mn-lt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04800" y="6227802"/>
            <a:ext cx="8763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Arial" charset="0"/>
              </a:rPr>
              <a:t>Fan J, Y-C </a:t>
            </a:r>
            <a:r>
              <a:rPr lang="en-US" sz="1000" dirty="0">
                <a:latin typeface="Arial" charset="0"/>
              </a:rPr>
              <a:t>Liu, </a:t>
            </a:r>
            <a:r>
              <a:rPr lang="en-US" sz="1000" dirty="0" smtClean="0">
                <a:latin typeface="Arial" charset="0"/>
              </a:rPr>
              <a:t>K-M </a:t>
            </a:r>
            <a:r>
              <a:rPr lang="en-US" sz="1000" dirty="0">
                <a:latin typeface="Arial" charset="0"/>
              </a:rPr>
              <a:t>Xu, </a:t>
            </a:r>
            <a:r>
              <a:rPr lang="en-US" sz="1000" dirty="0" smtClean="0">
                <a:latin typeface="Arial" charset="0"/>
              </a:rPr>
              <a:t>K </a:t>
            </a:r>
            <a:r>
              <a:rPr lang="en-US" sz="1000" dirty="0">
                <a:latin typeface="Arial" charset="0"/>
              </a:rPr>
              <a:t>North, </a:t>
            </a:r>
            <a:r>
              <a:rPr lang="en-US" sz="1000" dirty="0" smtClean="0">
                <a:latin typeface="Arial" charset="0"/>
              </a:rPr>
              <a:t>S </a:t>
            </a:r>
            <a:r>
              <a:rPr lang="en-US" sz="1000" dirty="0">
                <a:latin typeface="Arial" charset="0"/>
              </a:rPr>
              <a:t>Collis, </a:t>
            </a:r>
            <a:r>
              <a:rPr lang="en-US" sz="1000" dirty="0" smtClean="0">
                <a:latin typeface="Arial" charset="0"/>
              </a:rPr>
              <a:t>X </a:t>
            </a:r>
            <a:r>
              <a:rPr lang="en-US" sz="1000" dirty="0">
                <a:latin typeface="Arial" charset="0"/>
              </a:rPr>
              <a:t>Dong, </a:t>
            </a:r>
            <a:r>
              <a:rPr lang="en-US" sz="1000" dirty="0" smtClean="0">
                <a:latin typeface="Arial" charset="0"/>
              </a:rPr>
              <a:t>G </a:t>
            </a:r>
            <a:r>
              <a:rPr lang="en-US" sz="1000" dirty="0">
                <a:latin typeface="Arial" charset="0"/>
              </a:rPr>
              <a:t>Zhang, </a:t>
            </a:r>
            <a:r>
              <a:rPr lang="en-US" sz="1000" dirty="0" smtClean="0">
                <a:latin typeface="Arial" charset="0"/>
              </a:rPr>
              <a:t>C </a:t>
            </a:r>
            <a:r>
              <a:rPr lang="en-US" sz="1000" dirty="0">
                <a:latin typeface="Arial" charset="0"/>
              </a:rPr>
              <a:t>Qian, </a:t>
            </a:r>
            <a:r>
              <a:rPr lang="en-US" sz="1000" dirty="0" smtClean="0">
                <a:latin typeface="Arial" charset="0"/>
              </a:rPr>
              <a:t>P </a:t>
            </a:r>
            <a:r>
              <a:rPr lang="en-US" sz="1000" dirty="0" err="1">
                <a:latin typeface="Arial" charset="0"/>
              </a:rPr>
              <a:t>Kollias</a:t>
            </a:r>
            <a:r>
              <a:rPr lang="en-US" sz="1000" dirty="0">
                <a:latin typeface="Arial" charset="0"/>
              </a:rPr>
              <a:t>, and </a:t>
            </a:r>
            <a:r>
              <a:rPr lang="en-US" sz="1000" dirty="0" smtClean="0">
                <a:latin typeface="Arial" charset="0"/>
              </a:rPr>
              <a:t>S Ghan. 2015. “Improving </a:t>
            </a:r>
            <a:r>
              <a:rPr lang="en-US" sz="1000" dirty="0">
                <a:latin typeface="Arial" charset="0"/>
              </a:rPr>
              <a:t>Representation of Convective Transport for Scale-Aware Parameterization – Part I: Convection and Cloud Properties Simulated with Spectral-Bin and Bulk </a:t>
            </a:r>
            <a:r>
              <a:rPr lang="en-US" sz="1000" dirty="0" smtClean="0">
                <a:latin typeface="Arial" charset="0"/>
              </a:rPr>
              <a:t>Microphysics.” </a:t>
            </a:r>
            <a:r>
              <a:rPr lang="en-US" sz="1000" i="1" dirty="0" smtClean="0">
                <a:latin typeface="Arial" charset="0"/>
              </a:rPr>
              <a:t>Journal of Geophysical Research-Atmospheres</a:t>
            </a:r>
            <a:r>
              <a:rPr lang="en-US" sz="1000" dirty="0" smtClean="0">
                <a:latin typeface="Arial" charset="0"/>
              </a:rPr>
              <a:t>, in press. </a:t>
            </a:r>
            <a:r>
              <a:rPr lang="en-US" sz="1000" dirty="0">
                <a:latin typeface="Arial" charset="0"/>
              </a:rPr>
              <a:t>DOI: </a:t>
            </a:r>
            <a:r>
              <a:rPr lang="en-US" sz="1000" dirty="0" smtClean="0">
                <a:latin typeface="Arial" charset="0"/>
              </a:rPr>
              <a:t>10.1002/2014JD022142 </a:t>
            </a:r>
            <a:endParaRPr 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38600" y="3124200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SBM (black line) reproduces precipitation and updraft speeds, while bulk schemes (color lines) overestimate them. 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962400" y="3585865"/>
            <a:ext cx="5181600" cy="251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sz="2000" b="1" dirty="0"/>
              <a:t>Impact</a:t>
            </a:r>
            <a:endParaRPr lang="en-US" sz="1600" b="1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AU" sz="1400" dirty="0" smtClean="0"/>
              <a:t>Showed that a physical model can </a:t>
            </a:r>
            <a:r>
              <a:rPr lang="en-GB" sz="1400" dirty="0"/>
              <a:t>alleviate much of the </a:t>
            </a:r>
            <a:r>
              <a:rPr lang="en-GB" sz="1400" dirty="0" smtClean="0"/>
              <a:t>overestimation of updraft speeds produced by bulk schemes and </a:t>
            </a:r>
            <a:r>
              <a:rPr lang="en-GB" sz="1400" dirty="0"/>
              <a:t>reproduce the observed </a:t>
            </a:r>
            <a:r>
              <a:rPr lang="en-AU" sz="1400" dirty="0"/>
              <a:t>convection </a:t>
            </a:r>
            <a:r>
              <a:rPr lang="en-AU" sz="1400" dirty="0" smtClean="0"/>
              <a:t>intensity well</a:t>
            </a:r>
            <a:endParaRPr lang="en-US" sz="1400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400" dirty="0" smtClean="0"/>
              <a:t>Found that mass flux, a quantity on which cumulus parameterizations are based, is </a:t>
            </a:r>
            <a:r>
              <a:rPr lang="en-AU" sz="1400" dirty="0"/>
              <a:t>very </a:t>
            </a:r>
            <a:r>
              <a:rPr lang="en-AU" sz="1400" dirty="0" smtClean="0"/>
              <a:t>sensitive to different microphysical schemes for tropical convection</a:t>
            </a:r>
            <a:endParaRPr lang="en-US" sz="14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400" dirty="0" smtClean="0"/>
              <a:t>Key measurements such as mass flux and cloud microphysics for convective updrafts are important to further the understanding  and improve simulation of convective clouds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4114800" y="1066800"/>
            <a:ext cx="4724400" cy="1995638"/>
            <a:chOff x="4876800" y="1128562"/>
            <a:chExt cx="4191000" cy="1995638"/>
          </a:xfrm>
        </p:grpSpPr>
        <p:sp>
          <p:nvSpPr>
            <p:cNvPr id="2" name="Rectangle 1"/>
            <p:cNvSpPr/>
            <p:nvPr/>
          </p:nvSpPr>
          <p:spPr>
            <a:xfrm>
              <a:off x="4876800" y="1143000"/>
              <a:ext cx="4114800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312950" y="1371600"/>
              <a:ext cx="1550318" cy="1621939"/>
              <a:chOff x="5058527" y="525277"/>
              <a:chExt cx="1550318" cy="1621939"/>
            </a:xfrm>
          </p:grpSpPr>
          <p:pic>
            <p:nvPicPr>
              <p:cNvPr id="9" name="Picture 8" descr="figure7.ti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734" t="41847" r="11702" b="32754"/>
              <a:stretch/>
            </p:blipFill>
            <p:spPr>
              <a:xfrm>
                <a:off x="5189864" y="525277"/>
                <a:ext cx="1418981" cy="1621842"/>
              </a:xfrm>
              <a:prstGeom prst="rect">
                <a:avLst/>
              </a:prstGeom>
            </p:spPr>
          </p:pic>
          <p:pic>
            <p:nvPicPr>
              <p:cNvPr id="10" name="Picture 9" descr="figure7.ti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6" t="41847" r="94689" b="32853"/>
              <a:stretch/>
            </p:blipFill>
            <p:spPr>
              <a:xfrm>
                <a:off x="5058527" y="531717"/>
                <a:ext cx="154650" cy="1615499"/>
              </a:xfrm>
              <a:prstGeom prst="rect">
                <a:avLst/>
              </a:prstGeom>
            </p:spPr>
          </p:pic>
        </p:grpSp>
        <p:pic>
          <p:nvPicPr>
            <p:cNvPr id="11" name="Picture 10" descr="figure5.ti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59" r="50313" b="65019"/>
            <a:stretch/>
          </p:blipFill>
          <p:spPr>
            <a:xfrm>
              <a:off x="5018450" y="1371600"/>
              <a:ext cx="2220550" cy="160553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241339" y="1128562"/>
              <a:ext cx="18893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Accumulated precipitation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43800" y="1143000"/>
              <a:ext cx="152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Updraft speed (m/s)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50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Fan-CloudConvectiveScaleAwarePt1-JGRAtmos-May2015f</Presentation>
    <Funding xmlns="98b00cf3-a6ce-40de-8923-f140beb786e9">ESM (SciDAC)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FE10848-15B9-42EF-A4C5-3A61499E6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545EDB-B137-4ED9-AEAB-148C48642814}">
  <ds:schemaRefs>
    <ds:schemaRef ds:uri="http://schemas.microsoft.com/sharepoint/v3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2012</TotalTime>
  <Words>276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Fan-CloudConvectiveScaleAwarePt1-JGRAtmos-May2015f</dc:title>
  <dc:creator>KHou</dc:creator>
  <cp:lastModifiedBy>test</cp:lastModifiedBy>
  <cp:revision>27</cp:revision>
  <cp:lastPrinted>2011-05-11T17:30:12Z</cp:lastPrinted>
  <dcterms:created xsi:type="dcterms:W3CDTF">2015-04-22T13:26:52Z</dcterms:created>
  <dcterms:modified xsi:type="dcterms:W3CDTF">2016-01-28T17:55:28Z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 (SciDAC)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Fan-CloudConvectiveScaleAwarePt1-JGRAtmos-May2015f</vt:lpwstr>
  </property>
  <property fmtid="{D5CDD505-2E9C-101B-9397-08002B2CF9AE}" pid="11" name="SlideDescription">
    <vt:lpwstr/>
  </property>
</Properties>
</file>