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5"/>
  </p:notesMasterIdLst>
  <p:sldIdLst>
    <p:sldId id="256"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395" autoAdjust="0"/>
  </p:normalViewPr>
  <p:slideViewPr>
    <p:cSldViewPr>
      <p:cViewPr varScale="1">
        <p:scale>
          <a:sx n="65" d="100"/>
          <a:sy n="65" d="100"/>
        </p:scale>
        <p:origin x="-1182" y="-96"/>
      </p:cViewPr>
      <p:guideLst>
        <p:guide orient="horz" pos="2160"/>
        <p:guide pos="2880"/>
      </p:guideLst>
    </p:cSldViewPr>
  </p:slideViewPr>
  <p:notesTextViewPr>
    <p:cViewPr>
      <p:scale>
        <a:sx n="1" d="1"/>
        <a:sy n="1" d="1"/>
      </p:scale>
      <p:origin x="0" y="228"/>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11320D-F1F5-4DF6-B3B2-E630B0A1D7D2}" type="datetimeFigureOut">
              <a:rPr lang="en-US" smtClean="0"/>
              <a:t>7/14/2015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0836F-6944-4069-965F-BC3A97DA77D1}" type="slidenum">
              <a:rPr lang="en-US" smtClean="0"/>
              <a:t>‹#›</a:t>
            </a:fld>
            <a:endParaRPr lang="en-US"/>
          </a:p>
        </p:txBody>
      </p:sp>
    </p:spTree>
    <p:extLst>
      <p:ext uri="{BB962C8B-B14F-4D97-AF65-F5344CB8AC3E}">
        <p14:creationId xmlns:p14="http://schemas.microsoft.com/office/powerpoint/2010/main" val="3117086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MS PGothic" pitchFamily="34" charset="-128"/>
              </a:defRPr>
            </a:lvl1pPr>
            <a:lvl2pPr marL="730766" indent="-281064" eaLnBrk="0" hangingPunct="0">
              <a:defRPr sz="2400">
                <a:solidFill>
                  <a:schemeClr val="tx1"/>
                </a:solidFill>
                <a:latin typeface="Calibri" pitchFamily="34" charset="0"/>
                <a:ea typeface="MS PGothic" pitchFamily="34" charset="-128"/>
              </a:defRPr>
            </a:lvl2pPr>
            <a:lvl3pPr marL="1124255" indent="-224851" eaLnBrk="0" hangingPunct="0">
              <a:defRPr sz="2400">
                <a:solidFill>
                  <a:schemeClr val="tx1"/>
                </a:solidFill>
                <a:latin typeface="Calibri" pitchFamily="34" charset="0"/>
                <a:ea typeface="MS PGothic" pitchFamily="34" charset="-128"/>
              </a:defRPr>
            </a:lvl3pPr>
            <a:lvl4pPr marL="1573957" indent="-224851" eaLnBrk="0" hangingPunct="0">
              <a:defRPr sz="2400">
                <a:solidFill>
                  <a:schemeClr val="tx1"/>
                </a:solidFill>
                <a:latin typeface="Calibri" pitchFamily="34" charset="0"/>
                <a:ea typeface="MS PGothic" pitchFamily="34" charset="-128"/>
              </a:defRPr>
            </a:lvl4pPr>
            <a:lvl5pPr marL="2023659" indent="-224851" eaLnBrk="0" hangingPunct="0">
              <a:defRPr sz="2400">
                <a:solidFill>
                  <a:schemeClr val="tx1"/>
                </a:solidFill>
                <a:latin typeface="Calibri" pitchFamily="34" charset="0"/>
                <a:ea typeface="MS PGothic" pitchFamily="34" charset="-128"/>
              </a:defRPr>
            </a:lvl5pPr>
            <a:lvl6pPr marL="2473361" indent="-224851" eaLnBrk="0" fontAlgn="base" hangingPunct="0">
              <a:spcBef>
                <a:spcPct val="0"/>
              </a:spcBef>
              <a:spcAft>
                <a:spcPct val="0"/>
              </a:spcAft>
              <a:defRPr sz="2400">
                <a:solidFill>
                  <a:schemeClr val="tx1"/>
                </a:solidFill>
                <a:latin typeface="Calibri" pitchFamily="34" charset="0"/>
                <a:ea typeface="MS PGothic" pitchFamily="34" charset="-128"/>
              </a:defRPr>
            </a:lvl6pPr>
            <a:lvl7pPr marL="2923062" indent="-224851" eaLnBrk="0" fontAlgn="base" hangingPunct="0">
              <a:spcBef>
                <a:spcPct val="0"/>
              </a:spcBef>
              <a:spcAft>
                <a:spcPct val="0"/>
              </a:spcAft>
              <a:defRPr sz="2400">
                <a:solidFill>
                  <a:schemeClr val="tx1"/>
                </a:solidFill>
                <a:latin typeface="Calibri" pitchFamily="34" charset="0"/>
                <a:ea typeface="MS PGothic" pitchFamily="34" charset="-128"/>
              </a:defRPr>
            </a:lvl7pPr>
            <a:lvl8pPr marL="3372764" indent="-224851" eaLnBrk="0" fontAlgn="base" hangingPunct="0">
              <a:spcBef>
                <a:spcPct val="0"/>
              </a:spcBef>
              <a:spcAft>
                <a:spcPct val="0"/>
              </a:spcAft>
              <a:defRPr sz="2400">
                <a:solidFill>
                  <a:schemeClr val="tx1"/>
                </a:solidFill>
                <a:latin typeface="Calibri" pitchFamily="34" charset="0"/>
                <a:ea typeface="MS PGothic" pitchFamily="34" charset="-128"/>
              </a:defRPr>
            </a:lvl8pPr>
            <a:lvl9pPr marL="3822466" indent="-224851"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fld id="{59CA319F-5851-4B44-B542-172FE15639C0}" type="slidenum">
              <a:rPr lang="en-US" altLang="en-US" sz="1200"/>
              <a:pPr eaLnBrk="1" hangingPunct="1"/>
              <a:t>1</a:t>
            </a:fld>
            <a:endParaRPr lang="en-US" altLang="en-US" sz="1200"/>
          </a:p>
        </p:txBody>
      </p:sp>
      <p:sp>
        <p:nvSpPr>
          <p:cNvPr id="153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000" dirty="0" smtClean="0"/>
              <a:t>https://www.pnnl.gov/science/highlights/highlight.asp?id=4042</a:t>
            </a:r>
          </a:p>
          <a:p>
            <a:pPr eaLnBrk="1" hangingPunct="1">
              <a:spcBef>
                <a:spcPct val="0"/>
              </a:spcBef>
            </a:pPr>
            <a:endParaRPr lang="en-US" altLang="en-US" sz="1000" dirty="0" smtClean="0"/>
          </a:p>
          <a:p>
            <a:pPr eaLnBrk="1" hangingPunct="1">
              <a:spcBef>
                <a:spcPct val="0"/>
              </a:spcBef>
            </a:pPr>
            <a:r>
              <a:rPr lang="en-US" altLang="en-US" sz="1000" b="1" dirty="0" smtClean="0"/>
              <a:t>Atmospheric Sciences &amp; Global Change Division</a:t>
            </a:r>
          </a:p>
          <a:p>
            <a:pPr eaLnBrk="1" hangingPunct="1">
              <a:spcBef>
                <a:spcPct val="0"/>
              </a:spcBef>
            </a:pPr>
            <a:r>
              <a:rPr lang="en-US" altLang="en-US" sz="1000" b="1" dirty="0" smtClean="0"/>
              <a:t>Research Highlight</a:t>
            </a:r>
          </a:p>
          <a:p>
            <a:pPr eaLnBrk="1" hangingPunct="1">
              <a:spcBef>
                <a:spcPct val="0"/>
              </a:spcBef>
            </a:pPr>
            <a:r>
              <a:rPr lang="en-US" altLang="en-US" sz="1000" b="1" dirty="0" smtClean="0"/>
              <a:t>July 2015</a:t>
            </a:r>
          </a:p>
          <a:p>
            <a:pPr eaLnBrk="1" hangingPunct="1">
              <a:spcBef>
                <a:spcPct val="0"/>
              </a:spcBef>
            </a:pPr>
            <a:endParaRPr lang="en-US" altLang="en-US" sz="1000" dirty="0" smtClean="0"/>
          </a:p>
          <a:p>
            <a:pPr eaLnBrk="1" hangingPunct="1">
              <a:spcBef>
                <a:spcPct val="0"/>
              </a:spcBef>
            </a:pPr>
            <a:r>
              <a:rPr lang="en-US" altLang="en-US" sz="1000" b="1" dirty="0" smtClean="0"/>
              <a:t>Air Pollution Amplified Extreme Weather, Floods in China</a:t>
            </a:r>
          </a:p>
          <a:p>
            <a:pPr eaLnBrk="1" hangingPunct="1">
              <a:spcBef>
                <a:spcPct val="0"/>
              </a:spcBef>
            </a:pPr>
            <a:r>
              <a:rPr lang="en-US" altLang="en-US" sz="1000" i="1" dirty="0" smtClean="0"/>
              <a:t>PNNL researchers find mechanism that ties human-caused air pollution to catastrophic floods in southwest China</a:t>
            </a:r>
          </a:p>
          <a:p>
            <a:pPr eaLnBrk="1" hangingPunct="1">
              <a:spcBef>
                <a:spcPct val="0"/>
              </a:spcBef>
            </a:pPr>
            <a:endParaRPr lang="en-US" altLang="en-US" sz="1000" dirty="0" smtClean="0"/>
          </a:p>
          <a:p>
            <a:pPr eaLnBrk="1" hangingPunct="1">
              <a:spcBef>
                <a:spcPct val="0"/>
              </a:spcBef>
            </a:pPr>
            <a:r>
              <a:rPr lang="en-US" altLang="en-US" sz="1000" b="1" dirty="0" smtClean="0"/>
              <a:t>Results: </a:t>
            </a:r>
            <a:r>
              <a:rPr lang="en-US" altLang="en-US" sz="1000" dirty="0" smtClean="0"/>
              <a:t>Following the trail of the 2013 Sichuan flood in southwest China, researchers from Pacific Northwest National Laboratory and their collaborators found that heavy human-caused air pollution over the Sichuan Basin just upwind contributed to the catastrophic flood. Through a series of events they call “aerosol-enhanced conditional instability,” tiny particles from heavy air pollution absorb heat from the sun, stabilize the atmosphere, and suppress local storms during the daytime. However, this allows the heavy moist and now warm air to be transported downwind to mountainous areas where it is lifted causing extreme nighttime precipitation. The research was published in </a:t>
            </a:r>
            <a:r>
              <a:rPr lang="en-US" altLang="en-US" sz="1000" i="1" dirty="0" smtClean="0"/>
              <a:t>Geophysical Research Letters </a:t>
            </a:r>
            <a:r>
              <a:rPr lang="en-US" altLang="en-US" sz="1000" dirty="0" smtClean="0"/>
              <a:t>and highlighted by </a:t>
            </a:r>
            <a:r>
              <a:rPr lang="en-US" altLang="en-US" sz="1000" i="1" dirty="0" smtClean="0"/>
              <a:t>Science</a:t>
            </a:r>
            <a:r>
              <a:rPr lang="en-US" altLang="en-US" sz="1000" dirty="0" smtClean="0"/>
              <a:t> and </a:t>
            </a:r>
            <a:r>
              <a:rPr lang="en-US" altLang="en-US" sz="1000" i="1" dirty="0" smtClean="0"/>
              <a:t>Nature</a:t>
            </a:r>
            <a:r>
              <a:rPr lang="en-US" altLang="en-US" sz="1000" dirty="0" smtClean="0"/>
              <a:t>.</a:t>
            </a:r>
          </a:p>
          <a:p>
            <a:pPr eaLnBrk="1" hangingPunct="1">
              <a:spcBef>
                <a:spcPct val="0"/>
              </a:spcBef>
            </a:pPr>
            <a:endParaRPr lang="en-US" altLang="en-US" sz="1000" dirty="0" smtClean="0"/>
          </a:p>
          <a:p>
            <a:pPr eaLnBrk="1" hangingPunct="1">
              <a:spcBef>
                <a:spcPct val="0"/>
              </a:spcBef>
            </a:pPr>
            <a:r>
              <a:rPr lang="en-US" altLang="en-US" sz="1000" dirty="0" smtClean="0"/>
              <a:t>“We found a mechanism that could escalate a normal storm event to a severe weather event, particularly in downwind mountainous areas where storms can be triggered by the topography,” said Dr. Jiwen Fan, PNNL atmospheric scientist and lead author of the study.</a:t>
            </a:r>
          </a:p>
          <a:p>
            <a:pPr eaLnBrk="1" hangingPunct="1">
              <a:spcBef>
                <a:spcPct val="0"/>
              </a:spcBef>
            </a:pPr>
            <a:endParaRPr lang="en-US" altLang="en-US" sz="1000" dirty="0" smtClean="0"/>
          </a:p>
          <a:p>
            <a:pPr eaLnBrk="1" hangingPunct="1">
              <a:spcBef>
                <a:spcPct val="0"/>
              </a:spcBef>
            </a:pPr>
            <a:r>
              <a:rPr lang="en-US" altLang="en-US" sz="1000" b="1" dirty="0" smtClean="0"/>
              <a:t>Why It Matters: </a:t>
            </a:r>
            <a:r>
              <a:rPr lang="en-US" altLang="en-US" sz="1000" dirty="0" smtClean="0"/>
              <a:t>Heavy air pollution has increased rapidly in regions such as China and India, where economic growth and urban populations are booming. Researchers have observed increases in the frequency and intensity of regional floods and droughts over the past few decades. This study establishes a clear connection between severe air pollution and extreme weather events. While this finding covers Southeast China, the mechanism that triggers the extreme weather events would apply to other regions in developing countries with similar topography and pollution levels. Even though the flood was the worst in 50 years in Sichuan, the weather forecast missed it, potentially because the pollution effect discovered in this study is not included in weather forecast models. The significance of human-caused pollution emissions to modify weather and climate is the important finding of this study. Understanding that reducing pollution locally in the Sichuan Basin would substantially alleviate downwind floods has important socioeconomic implications and is especially useful for policy-makers. </a:t>
            </a:r>
          </a:p>
          <a:p>
            <a:pPr eaLnBrk="1" hangingPunct="1">
              <a:spcBef>
                <a:spcPct val="0"/>
              </a:spcBef>
            </a:pPr>
            <a:endParaRPr lang="en-US" altLang="en-US" sz="1000" dirty="0" smtClean="0"/>
          </a:p>
          <a:p>
            <a:pPr eaLnBrk="1" hangingPunct="1">
              <a:spcBef>
                <a:spcPct val="0"/>
              </a:spcBef>
            </a:pPr>
            <a:r>
              <a:rPr lang="en-US" altLang="en-US" sz="1000" dirty="0" smtClean="0"/>
              <a:t>Methods: Led by PNNL, the researchers carried out model simulations of the catastrophic flood event and associated sensitivity simulations. They conducted ensemble simulations at a convection-permitting scale (3 km) using the improved chemistry version of the Weather Research and Forecasting Model (WRF-Chem), a regional-scale model. </a:t>
            </a:r>
          </a:p>
          <a:p>
            <a:pPr eaLnBrk="1" hangingPunct="1">
              <a:spcBef>
                <a:spcPct val="0"/>
              </a:spcBef>
            </a:pPr>
            <a:endParaRPr lang="en-US" altLang="en-US" sz="1000" b="1" dirty="0" smtClean="0"/>
          </a:p>
          <a:p>
            <a:pPr eaLnBrk="1" hangingPunct="1">
              <a:spcBef>
                <a:spcPct val="0"/>
              </a:spcBef>
            </a:pPr>
            <a:r>
              <a:rPr lang="en-US" altLang="en-US" sz="1000" b="1" dirty="0" smtClean="0"/>
              <a:t>What’s Next? </a:t>
            </a:r>
            <a:r>
              <a:rPr lang="en-US" altLang="en-US" sz="1000" dirty="0" smtClean="0"/>
              <a:t>The group is exploring aerosol impacts on other mountainous regions in China to better understand how they may vary in different regions and different meteorological conditions. </a:t>
            </a:r>
          </a:p>
          <a:p>
            <a:pPr eaLnBrk="1" hangingPunct="1">
              <a:spcBef>
                <a:spcPct val="0"/>
              </a:spcBef>
            </a:pPr>
            <a:endParaRPr lang="en-US" altLang="en-US" sz="1000" b="1" dirty="0" smtClean="0"/>
          </a:p>
          <a:p>
            <a:pPr eaLnBrk="1" hangingPunct="1">
              <a:spcBef>
                <a:spcPct val="0"/>
              </a:spcBef>
            </a:pPr>
            <a:r>
              <a:rPr lang="en-US" altLang="en-US" sz="1000" b="1" dirty="0" smtClean="0"/>
              <a:t>Acknowledgments</a:t>
            </a:r>
          </a:p>
          <a:p>
            <a:pPr eaLnBrk="1" hangingPunct="1">
              <a:spcBef>
                <a:spcPct val="0"/>
              </a:spcBef>
            </a:pPr>
            <a:r>
              <a:rPr lang="en-US" altLang="en-US" sz="1000" b="1" dirty="0" smtClean="0"/>
              <a:t>Sponsors: </a:t>
            </a:r>
            <a:r>
              <a:rPr lang="en-US" altLang="en-US" sz="1000" dirty="0" smtClean="0"/>
              <a:t>This study was supported by the U.S. Department of Energy (DOE) Office of Science Biological and Environmental Research as part of the Regional and Global Climate Modeling program (RGCM), and the Chinese Ministry of Science and Technology. </a:t>
            </a:r>
          </a:p>
          <a:p>
            <a:pPr eaLnBrk="1" hangingPunct="1">
              <a:spcBef>
                <a:spcPct val="0"/>
              </a:spcBef>
            </a:pPr>
            <a:endParaRPr lang="en-US" altLang="en-US" sz="1000" b="1" dirty="0" smtClean="0"/>
          </a:p>
          <a:p>
            <a:pPr eaLnBrk="1" hangingPunct="1">
              <a:spcBef>
                <a:spcPct val="0"/>
              </a:spcBef>
            </a:pPr>
            <a:r>
              <a:rPr lang="en-US" altLang="en-US" sz="1000" b="1" dirty="0" smtClean="0"/>
              <a:t>Research Team: </a:t>
            </a:r>
            <a:r>
              <a:rPr lang="en-US" altLang="en-US" sz="1000" dirty="0" smtClean="0"/>
              <a:t>Jiwen Fan, Yan Yang, Chun Zhao, and L. Ruby Leung, PNNL; Daniel Rosenfeld, The Hebrew University of Jerusalem; and </a:t>
            </a:r>
            <a:r>
              <a:rPr lang="en-US" altLang="en-US" sz="1000" dirty="0" err="1" smtClean="0"/>
              <a:t>Zhanqing</a:t>
            </a:r>
            <a:r>
              <a:rPr lang="en-US" altLang="en-US" sz="1000" dirty="0" smtClean="0"/>
              <a:t> Li, the University of Maryland. </a:t>
            </a:r>
          </a:p>
          <a:p>
            <a:pPr eaLnBrk="1" hangingPunct="1">
              <a:spcBef>
                <a:spcPct val="0"/>
              </a:spcBef>
            </a:pPr>
            <a:endParaRPr lang="en-US" altLang="en-US" sz="1000" dirty="0" smtClean="0"/>
          </a:p>
          <a:p>
            <a:pPr eaLnBrk="1" hangingPunct="1">
              <a:spcBef>
                <a:spcPct val="0"/>
              </a:spcBef>
            </a:pPr>
            <a:r>
              <a:rPr lang="en-US" altLang="en-US" sz="1000" b="1" dirty="0" smtClean="0"/>
              <a:t>Reference: </a:t>
            </a:r>
            <a:r>
              <a:rPr lang="en-US" altLang="en-US" sz="1000" dirty="0" smtClean="0"/>
              <a:t>Fan J, D Rosenfeld, Y Yang, C Zhao, LR Leung, and Z Li. 2015. “Substantial Contribution of Anthropogenic Air Pollution to Catastrophic Floods in Southwest China.” Geophysical Research Letters, early online. DOI: 10.1002/2015GL064479</a:t>
            </a:r>
          </a:p>
          <a:p>
            <a:pPr eaLnBrk="1" hangingPunct="1">
              <a:spcBef>
                <a:spcPct val="0"/>
              </a:spcBef>
            </a:pPr>
            <a:endParaRPr lang="en-US" altLang="en-US" sz="10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r>
              <a:rPr lang="en-US" noProof="0" smtClean="0"/>
              <a:t>Click icon to add table</a:t>
            </a:r>
            <a:endParaRPr lang="en-US" noProof="0" dirty="0" smtClean="0"/>
          </a:p>
        </p:txBody>
      </p:sp>
    </p:spTree>
    <p:extLst>
      <p:ext uri="{BB962C8B-B14F-4D97-AF65-F5344CB8AC3E}">
        <p14:creationId xmlns:p14="http://schemas.microsoft.com/office/powerpoint/2010/main" val="220778029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8D37B59C-24B0-4E2A-89A5-118AFCC3A03D}" type="datetimeFigureOut">
              <a:rPr lang="en-US" altLang="en-US"/>
              <a:pPr/>
              <a:t>7/14/2015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7E22207-D6E7-4589-AD9F-D9568F1815D0}" type="slidenum">
              <a:rPr lang="en-US" altLang="en-US"/>
              <a:pPr/>
              <a:t>‹#›</a:t>
            </a:fld>
            <a:endParaRPr lang="en-US" altLang="en-US"/>
          </a:p>
        </p:txBody>
      </p:sp>
    </p:spTree>
    <p:extLst>
      <p:ext uri="{BB962C8B-B14F-4D97-AF65-F5344CB8AC3E}">
        <p14:creationId xmlns:p14="http://schemas.microsoft.com/office/powerpoint/2010/main" val="302938562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p:cNvSpPr>
            <a:spLocks noChangeArrowheads="1"/>
          </p:cNvSpPr>
          <p:nvPr/>
        </p:nvSpPr>
        <p:spPr bwMode="auto">
          <a:xfrm>
            <a:off x="152400" y="3352800"/>
            <a:ext cx="3429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algn="ctr" eaLnBrk="1" hangingPunct="1">
              <a:spcBef>
                <a:spcPct val="15000"/>
              </a:spcBef>
            </a:pPr>
            <a:endParaRPr lang="en-US" altLang="en-US" sz="1600"/>
          </a:p>
        </p:txBody>
      </p:sp>
      <p:sp>
        <p:nvSpPr>
          <p:cNvPr id="3075" name="Rectangle 4"/>
          <p:cNvSpPr>
            <a:spLocks noChangeArrowheads="1"/>
          </p:cNvSpPr>
          <p:nvPr/>
        </p:nvSpPr>
        <p:spPr bwMode="auto">
          <a:xfrm>
            <a:off x="152400" y="1143000"/>
            <a:ext cx="3429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775" indent="-231775" algn="ctr">
              <a:spcBef>
                <a:spcPct val="15000"/>
              </a:spcBef>
              <a:defRPr/>
            </a:pPr>
            <a:r>
              <a:rPr lang="en-US" b="1" dirty="0">
                <a:ea typeface="+mn-ea"/>
                <a:cs typeface="Arial" pitchFamily="34" charset="0"/>
              </a:rPr>
              <a:t>Objective</a:t>
            </a:r>
          </a:p>
          <a:p>
            <a:pPr marL="285750" indent="-285750">
              <a:spcBef>
                <a:spcPct val="15000"/>
              </a:spcBef>
              <a:buFont typeface="Arial" pitchFamily="34" charset="0"/>
              <a:buChar char="●"/>
              <a:defRPr/>
            </a:pPr>
            <a:r>
              <a:rPr lang="en-US" sz="1600" dirty="0">
                <a:latin typeface="Calibri" charset="0"/>
                <a:ea typeface="ＭＳ Ｐゴシック" charset="0"/>
                <a:cs typeface="Arial" charset="0"/>
              </a:rPr>
              <a:t>E</a:t>
            </a:r>
            <a:r>
              <a:rPr lang="en-US" sz="1600" dirty="0" smtClean="0">
                <a:latin typeface="Calibri" charset="0"/>
                <a:ea typeface="ＭＳ Ｐゴシック" charset="0"/>
                <a:cs typeface="Arial" charset="0"/>
              </a:rPr>
              <a:t>xplore </a:t>
            </a:r>
            <a:r>
              <a:rPr lang="en-US" sz="1600" dirty="0" smtClean="0">
                <a:latin typeface="Calibri" charset="0"/>
                <a:ea typeface="ＭＳ Ｐゴシック" charset="0"/>
                <a:cs typeface="Arial" charset="0"/>
              </a:rPr>
              <a:t>how the </a:t>
            </a:r>
            <a:r>
              <a:rPr lang="en-US" sz="1600" dirty="0">
                <a:latin typeface="Calibri" charset="0"/>
                <a:ea typeface="ＭＳ Ｐゴシック" charset="0"/>
                <a:cs typeface="Arial" charset="0"/>
              </a:rPr>
              <a:t>heavy anthropogenic </a:t>
            </a:r>
            <a:r>
              <a:rPr lang="en-US" sz="1600" dirty="0" smtClean="0">
                <a:latin typeface="Calibri" charset="0"/>
                <a:ea typeface="ＭＳ Ｐゴシック" charset="0"/>
                <a:cs typeface="Arial" charset="0"/>
              </a:rPr>
              <a:t>air pollution </a:t>
            </a:r>
            <a:r>
              <a:rPr lang="en-US" sz="1600" dirty="0">
                <a:latin typeface="Calibri" charset="0"/>
                <a:ea typeface="ＭＳ Ｐゴシック" charset="0"/>
                <a:cs typeface="Arial" charset="0"/>
              </a:rPr>
              <a:t>over the Sichuan Basin </a:t>
            </a:r>
            <a:r>
              <a:rPr lang="en-US" sz="1600" dirty="0" smtClean="0">
                <a:latin typeface="Calibri" charset="0"/>
                <a:ea typeface="ＭＳ Ｐゴシック" charset="0"/>
                <a:cs typeface="Arial" charset="0"/>
              </a:rPr>
              <a:t>played </a:t>
            </a:r>
            <a:r>
              <a:rPr lang="en-US" sz="1600" dirty="0" smtClean="0">
                <a:latin typeface="Calibri" charset="0"/>
                <a:ea typeface="ＭＳ Ｐゴシック" charset="0"/>
                <a:cs typeface="Arial" charset="0"/>
              </a:rPr>
              <a:t>a </a:t>
            </a:r>
            <a:r>
              <a:rPr lang="en-US" sz="1600" dirty="0">
                <a:latin typeface="Calibri" charset="0"/>
                <a:ea typeface="ＭＳ Ｐゴシック" charset="0"/>
                <a:cs typeface="Arial" charset="0"/>
              </a:rPr>
              <a:t>role in the </a:t>
            </a:r>
            <a:r>
              <a:rPr lang="en-US" sz="1600" dirty="0" smtClean="0">
                <a:latin typeface="Calibri" charset="0"/>
                <a:ea typeface="ＭＳ Ｐゴシック" charset="0"/>
                <a:cs typeface="Arial" charset="0"/>
              </a:rPr>
              <a:t>2013 Sichuan flood</a:t>
            </a:r>
            <a:endParaRPr lang="en-US" sz="1600" dirty="0">
              <a:ea typeface="+mn-ea"/>
              <a:cs typeface="Arial" pitchFamily="34" charset="0"/>
            </a:endParaRPr>
          </a:p>
          <a:p>
            <a:pPr marL="231775" indent="-231775">
              <a:spcBef>
                <a:spcPct val="15000"/>
              </a:spcBef>
              <a:buFontTx/>
              <a:buChar char="•"/>
              <a:defRPr/>
            </a:pPr>
            <a:endParaRPr lang="en-US" sz="1600" dirty="0">
              <a:ea typeface="+mn-ea"/>
              <a:cs typeface="Arial" pitchFamily="34" charset="0"/>
            </a:endParaRPr>
          </a:p>
          <a:p>
            <a:pPr marL="231775" indent="-231775" algn="ctr">
              <a:spcBef>
                <a:spcPct val="15000"/>
              </a:spcBef>
              <a:defRPr/>
            </a:pPr>
            <a:r>
              <a:rPr lang="en-US" b="1" dirty="0">
                <a:ea typeface="+mn-ea"/>
                <a:cs typeface="Arial" pitchFamily="34" charset="0"/>
              </a:rPr>
              <a:t>Approach</a:t>
            </a:r>
            <a:endParaRPr lang="en-US" sz="1600" b="1" dirty="0">
              <a:ea typeface="+mn-ea"/>
              <a:cs typeface="Arial" pitchFamily="34" charset="0"/>
            </a:endParaRPr>
          </a:p>
          <a:p>
            <a:pPr marL="285750" indent="-285750">
              <a:spcBef>
                <a:spcPct val="15000"/>
              </a:spcBef>
              <a:buFont typeface="Arial" pitchFamily="34" charset="0"/>
              <a:buChar char="●"/>
              <a:defRPr/>
            </a:pPr>
            <a:r>
              <a:rPr lang="en-US" sz="1600" dirty="0" smtClean="0">
                <a:latin typeface="Calibri" charset="0"/>
                <a:ea typeface="ＭＳ Ｐゴシック" charset="0"/>
                <a:cs typeface="Arial" charset="0"/>
              </a:rPr>
              <a:t>Perform ensemble </a:t>
            </a:r>
            <a:r>
              <a:rPr lang="en-US" sz="1600" dirty="0">
                <a:latin typeface="Calibri" charset="0"/>
                <a:ea typeface="ＭＳ Ｐゴシック" charset="0"/>
                <a:cs typeface="Arial" charset="0"/>
              </a:rPr>
              <a:t>simulations at a convection-permitting scale (3 km) using the improved chemistry version of the Weather Research and Forecasting </a:t>
            </a:r>
            <a:r>
              <a:rPr lang="en-US" sz="1600" dirty="0" smtClean="0">
                <a:latin typeface="Calibri" charset="0"/>
                <a:ea typeface="ＭＳ Ｐゴシック" charset="0"/>
                <a:cs typeface="Arial" charset="0"/>
              </a:rPr>
              <a:t>model </a:t>
            </a:r>
            <a:r>
              <a:rPr lang="en-US" sz="1600" dirty="0">
                <a:latin typeface="Calibri" charset="0"/>
                <a:ea typeface="ＭＳ Ｐゴシック" charset="0"/>
                <a:cs typeface="Arial" charset="0"/>
              </a:rPr>
              <a:t>(WRF-</a:t>
            </a:r>
            <a:r>
              <a:rPr lang="en-US" sz="1600" dirty="0" err="1">
                <a:latin typeface="Calibri" charset="0"/>
                <a:ea typeface="ＭＳ Ｐゴシック" charset="0"/>
                <a:cs typeface="Arial" charset="0"/>
              </a:rPr>
              <a:t>Chem</a:t>
            </a:r>
            <a:r>
              <a:rPr lang="en-US" sz="1600" dirty="0" smtClean="0">
                <a:latin typeface="Calibri" charset="0"/>
                <a:ea typeface="ＭＳ Ｐゴシック" charset="0"/>
                <a:cs typeface="Arial" charset="0"/>
              </a:rPr>
              <a:t>)</a:t>
            </a:r>
            <a:endParaRPr lang="en-US" sz="1600" dirty="0">
              <a:ea typeface="+mn-ea"/>
              <a:cs typeface="Arial" pitchFamily="34" charset="0"/>
            </a:endParaRPr>
          </a:p>
          <a:p>
            <a:pPr marL="285750" indent="-285750">
              <a:spcBef>
                <a:spcPct val="15000"/>
              </a:spcBef>
              <a:buFont typeface="Arial" pitchFamily="34" charset="0"/>
              <a:buChar char="●"/>
              <a:defRPr/>
            </a:pPr>
            <a:r>
              <a:rPr lang="en-US" sz="1600" dirty="0" smtClean="0">
                <a:ea typeface="+mn-ea"/>
                <a:cs typeface="Arial" pitchFamily="34" charset="0"/>
              </a:rPr>
              <a:t>Perform sensitivity </a:t>
            </a:r>
            <a:r>
              <a:rPr lang="en-US" sz="1600" dirty="0">
                <a:ea typeface="+mn-ea"/>
                <a:cs typeface="Arial" pitchFamily="34" charset="0"/>
              </a:rPr>
              <a:t>tests for identifying the factors contributing to the </a:t>
            </a:r>
            <a:r>
              <a:rPr lang="en-US" sz="1600" dirty="0" smtClean="0">
                <a:ea typeface="+mn-ea"/>
                <a:cs typeface="Arial" pitchFamily="34" charset="0"/>
              </a:rPr>
              <a:t>event</a:t>
            </a:r>
          </a:p>
          <a:p>
            <a:pPr marL="285750" indent="-285750">
              <a:spcBef>
                <a:spcPct val="15000"/>
              </a:spcBef>
              <a:buFont typeface="Arial" pitchFamily="34" charset="0"/>
              <a:buChar char="●"/>
              <a:defRPr/>
            </a:pPr>
            <a:r>
              <a:rPr lang="en-US" sz="1600" dirty="0" smtClean="0">
                <a:ea typeface="+mn-ea"/>
                <a:cs typeface="Arial" pitchFamily="34" charset="0"/>
              </a:rPr>
              <a:t>Evaluate and analyze the model simulations</a:t>
            </a:r>
            <a:endParaRPr lang="en-US" sz="1600" dirty="0">
              <a:ea typeface="+mn-ea"/>
              <a:cs typeface="Arial" pitchFamily="34" charset="0"/>
            </a:endParaRPr>
          </a:p>
        </p:txBody>
      </p:sp>
      <p:sp>
        <p:nvSpPr>
          <p:cNvPr id="14339" name="Rectangle 5"/>
          <p:cNvSpPr>
            <a:spLocks noChangeArrowheads="1"/>
          </p:cNvSpPr>
          <p:nvPr/>
        </p:nvSpPr>
        <p:spPr bwMode="auto">
          <a:xfrm>
            <a:off x="152400" y="112713"/>
            <a:ext cx="86106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b="1"/>
              <a:t>Substantial Contribution of Anthropogenic Air Pollution to Catastrophic Floods in Southwest China</a:t>
            </a:r>
            <a:endParaRPr lang="en-US" altLang="en-US"/>
          </a:p>
        </p:txBody>
      </p:sp>
      <p:sp>
        <p:nvSpPr>
          <p:cNvPr id="14340" name="Text Box 6"/>
          <p:cNvSpPr txBox="1">
            <a:spLocks noChangeArrowheads="1"/>
          </p:cNvSpPr>
          <p:nvPr/>
        </p:nvSpPr>
        <p:spPr bwMode="auto">
          <a:xfrm>
            <a:off x="25400" y="6134874"/>
            <a:ext cx="3683000" cy="70788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sz="1000" dirty="0"/>
              <a:t>Fan J, D Rosenfeld,</a:t>
            </a:r>
            <a:r>
              <a:rPr lang="en-US" sz="1000" baseline="30000" dirty="0"/>
              <a:t> </a:t>
            </a:r>
            <a:r>
              <a:rPr lang="en-US" sz="1000" dirty="0"/>
              <a:t>Y Yang, C Zhao, LR Leung, Z Li. 2015. “Substantial Contribution of Anthropogenic Air Pollution to Catastrophic Floods in Southwest China.” </a:t>
            </a:r>
            <a:r>
              <a:rPr lang="en-US" sz="1000" i="1" dirty="0"/>
              <a:t>Geophysical Research Letters</a:t>
            </a:r>
            <a:r>
              <a:rPr lang="en-US" sz="1000" dirty="0"/>
              <a:t>, early online. DOI: 10.1002/2015GL064479</a:t>
            </a:r>
            <a:endParaRPr lang="en-US" altLang="en-US" sz="1000" dirty="0">
              <a:latin typeface="Arial" pitchFamily="34" charset="0"/>
            </a:endParaRPr>
          </a:p>
        </p:txBody>
      </p:sp>
      <p:sp>
        <p:nvSpPr>
          <p:cNvPr id="3078" name="TextBox 9"/>
          <p:cNvSpPr txBox="1">
            <a:spLocks noChangeArrowheads="1"/>
          </p:cNvSpPr>
          <p:nvPr/>
        </p:nvSpPr>
        <p:spPr bwMode="auto">
          <a:xfrm>
            <a:off x="7543800" y="2133600"/>
            <a:ext cx="1676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r>
              <a:rPr lang="en-US" altLang="en-US" sz="1400" b="1" dirty="0">
                <a:solidFill>
                  <a:srgbClr val="0000FF"/>
                </a:solidFill>
              </a:rPr>
              <a:t>Mechanism of </a:t>
            </a:r>
            <a:r>
              <a:rPr lang="en-US" altLang="en-US" sz="1400" b="1" dirty="0" smtClean="0">
                <a:solidFill>
                  <a:srgbClr val="0000FF"/>
                </a:solidFill>
              </a:rPr>
              <a:t>aerosol-enhanced </a:t>
            </a:r>
            <a:r>
              <a:rPr lang="en-US" altLang="en-US" sz="1400" b="1" dirty="0">
                <a:solidFill>
                  <a:srgbClr val="0000FF"/>
                </a:solidFill>
              </a:rPr>
              <a:t>conditional </a:t>
            </a:r>
            <a:r>
              <a:rPr lang="en-US" altLang="en-US" sz="1400" b="1" dirty="0" smtClean="0">
                <a:solidFill>
                  <a:srgbClr val="0000FF"/>
                </a:solidFill>
              </a:rPr>
              <a:t>instability.</a:t>
            </a:r>
            <a:endParaRPr lang="en-US" altLang="en-US" sz="1400" b="1" dirty="0">
              <a:solidFill>
                <a:srgbClr val="0000FF"/>
              </a:solidFill>
            </a:endParaRPr>
          </a:p>
        </p:txBody>
      </p:sp>
      <p:sp>
        <p:nvSpPr>
          <p:cNvPr id="14342" name="Rectangle 2"/>
          <p:cNvSpPr>
            <a:spLocks noChangeArrowheads="1"/>
          </p:cNvSpPr>
          <p:nvPr/>
        </p:nvSpPr>
        <p:spPr bwMode="auto">
          <a:xfrm>
            <a:off x="3657600" y="3962400"/>
            <a:ext cx="5486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1313" indent="-287338" eaLnBrk="0" hangingPunct="0">
              <a:tabLst>
                <a:tab pos="338138" algn="l"/>
              </a:tabLst>
              <a:defRPr sz="2400">
                <a:solidFill>
                  <a:schemeClr val="tx1"/>
                </a:solidFill>
                <a:latin typeface="Calibri" pitchFamily="34" charset="0"/>
                <a:ea typeface="MS PGothic" pitchFamily="34" charset="-128"/>
              </a:defRPr>
            </a:lvl1pPr>
            <a:lvl2pPr marL="742950" indent="-285750" eaLnBrk="0" hangingPunct="0">
              <a:tabLst>
                <a:tab pos="338138" algn="l"/>
              </a:tabLst>
              <a:defRPr sz="2400">
                <a:solidFill>
                  <a:schemeClr val="tx1"/>
                </a:solidFill>
                <a:latin typeface="Calibri" pitchFamily="34" charset="0"/>
                <a:ea typeface="MS PGothic" pitchFamily="34" charset="-128"/>
              </a:defRPr>
            </a:lvl2pPr>
            <a:lvl3pPr marL="1143000" indent="-228600" eaLnBrk="0" hangingPunct="0">
              <a:tabLst>
                <a:tab pos="338138" algn="l"/>
              </a:tabLst>
              <a:defRPr sz="2400">
                <a:solidFill>
                  <a:schemeClr val="tx1"/>
                </a:solidFill>
                <a:latin typeface="Calibri" pitchFamily="34" charset="0"/>
                <a:ea typeface="MS PGothic" pitchFamily="34" charset="-128"/>
              </a:defRPr>
            </a:lvl3pPr>
            <a:lvl4pPr marL="1600200" indent="-228600" eaLnBrk="0" hangingPunct="0">
              <a:tabLst>
                <a:tab pos="338138" algn="l"/>
              </a:tabLst>
              <a:defRPr sz="2400">
                <a:solidFill>
                  <a:schemeClr val="tx1"/>
                </a:solidFill>
                <a:latin typeface="Calibri" pitchFamily="34" charset="0"/>
                <a:ea typeface="MS PGothic" pitchFamily="34" charset="-128"/>
              </a:defRPr>
            </a:lvl4pPr>
            <a:lvl5pPr marL="2057400" indent="-228600" eaLnBrk="0" hangingPunct="0">
              <a:tabLst>
                <a:tab pos="338138" algn="l"/>
              </a:tabLst>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tabLst>
                <a:tab pos="338138" algn="l"/>
              </a:tabLst>
              <a:defRPr sz="2400">
                <a:solidFill>
                  <a:schemeClr val="tx1"/>
                </a:solidFill>
                <a:latin typeface="Calibri" pitchFamily="34" charset="0"/>
                <a:ea typeface="MS PGothic" pitchFamily="34" charset="-128"/>
              </a:defRPr>
            </a:lvl9pPr>
          </a:lstStyle>
          <a:p>
            <a:pPr algn="ctr" eaLnBrk="1" hangingPunct="1">
              <a:spcBef>
                <a:spcPct val="15000"/>
              </a:spcBef>
            </a:pPr>
            <a:r>
              <a:rPr lang="en-US" altLang="en-US" sz="1800" b="1" dirty="0"/>
              <a:t>Impact</a:t>
            </a:r>
          </a:p>
          <a:p>
            <a:pPr eaLnBrk="1" hangingPunct="1">
              <a:spcBef>
                <a:spcPct val="15000"/>
              </a:spcBef>
              <a:buFont typeface="Arial" pitchFamily="34" charset="0"/>
              <a:buChar char="●"/>
            </a:pPr>
            <a:r>
              <a:rPr lang="en-US" altLang="en-US" sz="1600" dirty="0"/>
              <a:t>A mechanism called “aerosol-enhanced conditional instability” is proposed, by which strongly absorbing aerosols dramatically increase convection and precipitation downwind of a heavily polluted </a:t>
            </a:r>
            <a:r>
              <a:rPr lang="en-US" altLang="en-US" sz="1600" dirty="0" smtClean="0"/>
              <a:t>area</a:t>
            </a:r>
            <a:endParaRPr lang="en-US" altLang="en-US" sz="1600" dirty="0"/>
          </a:p>
          <a:p>
            <a:pPr eaLnBrk="1" hangingPunct="1">
              <a:spcBef>
                <a:spcPct val="15000"/>
              </a:spcBef>
              <a:buFont typeface="Arial" pitchFamily="34" charset="0"/>
              <a:buChar char="●"/>
            </a:pPr>
            <a:r>
              <a:rPr lang="en-US" altLang="en-US" sz="1600" dirty="0"/>
              <a:t>This effect could escalate convective events to severe weather events, particularly in downwind mountainous areas that provide convective </a:t>
            </a:r>
            <a:r>
              <a:rPr lang="en-US" altLang="en-US" sz="1600" dirty="0" smtClean="0"/>
              <a:t>triggering</a:t>
            </a:r>
          </a:p>
          <a:p>
            <a:pPr eaLnBrk="1" hangingPunct="1">
              <a:spcBef>
                <a:spcPct val="15000"/>
              </a:spcBef>
              <a:buFont typeface="Arial" pitchFamily="34" charset="0"/>
              <a:buChar char="●"/>
            </a:pPr>
            <a:r>
              <a:rPr lang="en-US" altLang="en-US" sz="1600" dirty="0" smtClean="0"/>
              <a:t>The </a:t>
            </a:r>
            <a:r>
              <a:rPr lang="en-US" altLang="en-US" sz="1600" dirty="0"/>
              <a:t>study suggests that the coupling of aerosols with meteorology could be crucial for improving weather forecasts in polluted regions. </a:t>
            </a:r>
          </a:p>
        </p:txBody>
      </p:sp>
      <p:pic>
        <p:nvPicPr>
          <p:cNvPr id="14343"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b="8215"/>
          <a:stretch>
            <a:fillRect/>
          </a:stretch>
        </p:blipFill>
        <p:spPr bwMode="auto">
          <a:xfrm>
            <a:off x="3886200" y="990600"/>
            <a:ext cx="3657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253458"/>
      </p:ext>
    </p:extLst>
  </p:cSld>
  <p:clrMapOvr>
    <a:masterClrMapping/>
  </p:clrMapOvr>
  <p:timing>
    <p:tnLst>
      <p:par>
        <p:cTn id="1" dur="indefinite" restart="never" nodeType="tmRoot"/>
      </p:par>
    </p:tnLst>
  </p:timing>
</p:sld>
</file>

<file path=ppt/theme/theme1.xml><?xml version="1.0" encoding="utf-8"?>
<a:theme xmlns:a="http://schemas.openxmlformats.org/drawingml/2006/main" name="DOE-Sample-Slide-Highlights-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Slide" ma:contentTypeID="0x010100A22E315B1F3C42B49A0E90D2F9AB5AB100A3ADA40348D53C4EA114B46FA9468BEB" ma:contentTypeVersion="1" ma:contentTypeDescription="Microsoft PowerPoint Slide" ma:contentTypeScope="" ma:versionID="dbc4f2fd50e8b674fa18556b083337e9">
  <xsd:schema xmlns:xsd="http://www.w3.org/2001/XMLSchema" xmlns:xs="http://www.w3.org/2001/XMLSchema" xmlns:p="http://schemas.microsoft.com/office/2006/metadata/properties" xmlns:ns1="http://schemas.microsoft.com/sharepoint/v3" xmlns:ns2="98b00cf3-a6ce-40de-8923-f140beb786e9" targetNamespace="http://schemas.microsoft.com/office/2006/metadata/properties" ma:root="true" ma:fieldsID="369ecde004d64f13dca5f1ba268ab172" ns1:_="" ns2:_="">
    <xsd:import namespace="http://schemas.microsoft.com/sharepoint/v3"/>
    <xsd:import namespace="98b00cf3-a6ce-40de-8923-f140beb786e9"/>
    <xsd:element name="properties">
      <xsd:complexType>
        <xsd:sequence>
          <xsd:element name="documentManagement">
            <xsd:complexType>
              <xsd:all>
                <xsd:element ref="ns1:Presentation" minOccurs="0"/>
                <xsd:element ref="ns1:SlideDescription" minOccurs="0"/>
                <xsd:element ref="ns2:Funding"/>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resentation" ma:index="1" nillable="true" ma:displayName="Presentation" ma:internalName="Presentation">
      <xsd:simpleType>
        <xsd:restriction base="dms:Text"/>
      </xsd:simpleType>
    </xsd:element>
    <xsd:element name="SlideDescription" ma:index="2" nillable="true" ma:displayName="Description" ma:internalName="Slide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b00cf3-a6ce-40de-8923-f140beb786e9" elementFormDefault="qualified">
    <xsd:import namespace="http://schemas.microsoft.com/office/2006/documentManagement/types"/>
    <xsd:import namespace="http://schemas.microsoft.com/office/infopath/2007/PartnerControls"/>
    <xsd:element name="Funding" ma:index="7" ma:displayName="Funding" ma:description="Funding Soure" ma:internalName="Funding">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resentation xmlns="http://schemas.microsoft.com/sharepoint/v3">Fan-Blurb-Anthropogenic Air Pollution-GRLJune2015</Presentation>
    <Funding xmlns="98b00cf3-a6ce-40de-8923-f140beb786e9">RGCM</Funding>
    <SlideDescription xmlns="http://schemas.microsoft.com/sharepoint/v3" xsi:nil="true"/>
  </documentManagement>
</p:properties>
</file>

<file path=customXml/itemProps1.xml><?xml version="1.0" encoding="utf-8"?>
<ds:datastoreItem xmlns:ds="http://schemas.openxmlformats.org/officeDocument/2006/customXml" ds:itemID="{ECBD5A9D-73BA-4C18-A2DF-E47D84D08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8b00cf3-a6ce-40de-8923-f140beb786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0B7FCDA-3165-4CF8-9A52-08F3B32EBC39}">
  <ds:schemaRefs>
    <ds:schemaRef ds:uri="http://www.w3.org/XML/1998/namespace"/>
    <ds:schemaRef ds:uri="http://schemas.openxmlformats.org/package/2006/metadata/core-properties"/>
    <ds:schemaRef ds:uri="http://purl.org/dc/elements/1.1/"/>
    <ds:schemaRef ds:uri="http://schemas.microsoft.com/office/2006/metadata/properties"/>
    <ds:schemaRef ds:uri="http://purl.org/dc/terms/"/>
    <ds:schemaRef ds:uri="http://schemas.microsoft.com/office/2006/documentManagement/types"/>
    <ds:schemaRef ds:uri="http://schemas.microsoft.com/office/infopath/2007/PartnerControls"/>
    <ds:schemaRef ds:uri="98b00cf3-a6ce-40de-8923-f140beb786e9"/>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484</TotalTime>
  <Words>770</Words>
  <Application>Microsoft Office PowerPoint</Application>
  <PresentationFormat>On-screen Show (4:3)</PresentationFormat>
  <Paragraphs>40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DOE-Sample-Slide-Highlights-Template</vt:lpstr>
      <vt:lpstr>PowerPoint Presentation</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Fan-Blurb-Anthropogenic Air Pollution-GRLJune2015</dc:title>
  <dc:creator>JOvink</dc:creator>
  <cp:lastModifiedBy>JOvink</cp:lastModifiedBy>
  <cp:revision>11</cp:revision>
  <cp:lastPrinted>2011-05-11T17:30:12Z</cp:lastPrinted>
  <dcterms:created xsi:type="dcterms:W3CDTF">2012-10-05T18:57:41Z</dcterms:created>
  <dcterms:modified xsi:type="dcterms:W3CDTF">2015-07-14T23:33:02Z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EP6D6TSR2XSE-15-9</vt:lpwstr>
  </property>
  <property fmtid="{D5CDD505-2E9C-101B-9397-08002B2CF9AE}" pid="3" name="_dlc_DocIdItemGuid">
    <vt:lpwstr>911fad3e-52e2-4c13-bee4-bc40eaf09e24</vt:lpwstr>
  </property>
  <property fmtid="{D5CDD505-2E9C-101B-9397-08002B2CF9AE}" pid="4" name="_dlc_DocIdUrl">
    <vt:lpwstr>https://collaborate.pnl.gov/projects/asgc/research_highlights/_layouts/DocIdRedir.aspx?ID=EP6D6TSR2XSE-15-9, EP6D6TSR2XSE-15-9</vt:lpwstr>
  </property>
  <property fmtid="{D5CDD505-2E9C-101B-9397-08002B2CF9AE}" pid="5" name="Highlight">
    <vt:lpwstr/>
  </property>
  <property fmtid="{D5CDD505-2E9C-101B-9397-08002B2CF9AE}" pid="6" name="FY">
    <vt:lpwstr/>
  </property>
  <property fmtid="{D5CDD505-2E9C-101B-9397-08002B2CF9AE}" pid="7" name="Funding">
    <vt:lpwstr>RGCM</vt:lpwstr>
  </property>
  <property fmtid="{D5CDD505-2E9C-101B-9397-08002B2CF9AE}" pid="8" name="ContentTypeId">
    <vt:lpwstr>0x010100A22E315B1F3C42B49A0E90D2F9AB5AB100A3ADA40348D53C4EA114B46FA9468BEB</vt:lpwstr>
  </property>
  <property fmtid="{D5CDD505-2E9C-101B-9397-08002B2CF9AE}" pid="9" name="ContentType">
    <vt:lpwstr>Slide</vt:lpwstr>
  </property>
  <property fmtid="{D5CDD505-2E9C-101B-9397-08002B2CF9AE}" pid="10" name="Presentation">
    <vt:lpwstr>Fan-Blurb-Anthropogenic Air Pollution-GRLJune2015</vt:lpwstr>
  </property>
  <property fmtid="{D5CDD505-2E9C-101B-9397-08002B2CF9AE}" pid="11" name="SlideDescription">
    <vt:lpwstr/>
  </property>
</Properties>
</file>