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1610AB-7437-4B44-ABC7-47A769CDD586}" type="datetimeFigureOut">
              <a:rPr lang="en-US" smtClean="0"/>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E3C5E-6679-4D48-8747-787DB4A74438}" type="slidenum">
              <a:rPr lang="en-US" smtClean="0"/>
              <a:t>‹#›</a:t>
            </a:fld>
            <a:endParaRPr lang="en-US"/>
          </a:p>
        </p:txBody>
      </p:sp>
    </p:spTree>
    <p:extLst>
      <p:ext uri="{BB962C8B-B14F-4D97-AF65-F5344CB8AC3E}">
        <p14:creationId xmlns:p14="http://schemas.microsoft.com/office/powerpoint/2010/main" val="1982418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1610AB-7437-4B44-ABC7-47A769CDD586}" type="datetimeFigureOut">
              <a:rPr lang="en-US" smtClean="0"/>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E3C5E-6679-4D48-8747-787DB4A74438}" type="slidenum">
              <a:rPr lang="en-US" smtClean="0"/>
              <a:t>‹#›</a:t>
            </a:fld>
            <a:endParaRPr lang="en-US"/>
          </a:p>
        </p:txBody>
      </p:sp>
    </p:spTree>
    <p:extLst>
      <p:ext uri="{BB962C8B-B14F-4D97-AF65-F5344CB8AC3E}">
        <p14:creationId xmlns:p14="http://schemas.microsoft.com/office/powerpoint/2010/main" val="783177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1610AB-7437-4B44-ABC7-47A769CDD586}" type="datetimeFigureOut">
              <a:rPr lang="en-US" smtClean="0"/>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E3C5E-6679-4D48-8747-787DB4A74438}" type="slidenum">
              <a:rPr lang="en-US" smtClean="0"/>
              <a:t>‹#›</a:t>
            </a:fld>
            <a:endParaRPr lang="en-US"/>
          </a:p>
        </p:txBody>
      </p:sp>
    </p:spTree>
    <p:extLst>
      <p:ext uri="{BB962C8B-B14F-4D97-AF65-F5344CB8AC3E}">
        <p14:creationId xmlns:p14="http://schemas.microsoft.com/office/powerpoint/2010/main" val="1061709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1610AB-7437-4B44-ABC7-47A769CDD586}" type="datetimeFigureOut">
              <a:rPr lang="en-US" smtClean="0"/>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E3C5E-6679-4D48-8747-787DB4A74438}" type="slidenum">
              <a:rPr lang="en-US" smtClean="0"/>
              <a:t>‹#›</a:t>
            </a:fld>
            <a:endParaRPr lang="en-US"/>
          </a:p>
        </p:txBody>
      </p:sp>
    </p:spTree>
    <p:extLst>
      <p:ext uri="{BB962C8B-B14F-4D97-AF65-F5344CB8AC3E}">
        <p14:creationId xmlns:p14="http://schemas.microsoft.com/office/powerpoint/2010/main" val="972582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1610AB-7437-4B44-ABC7-47A769CDD586}" type="datetimeFigureOut">
              <a:rPr lang="en-US" smtClean="0"/>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E3C5E-6679-4D48-8747-787DB4A74438}" type="slidenum">
              <a:rPr lang="en-US" smtClean="0"/>
              <a:t>‹#›</a:t>
            </a:fld>
            <a:endParaRPr lang="en-US"/>
          </a:p>
        </p:txBody>
      </p:sp>
    </p:spTree>
    <p:extLst>
      <p:ext uri="{BB962C8B-B14F-4D97-AF65-F5344CB8AC3E}">
        <p14:creationId xmlns:p14="http://schemas.microsoft.com/office/powerpoint/2010/main" val="2167373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1610AB-7437-4B44-ABC7-47A769CDD586}" type="datetimeFigureOut">
              <a:rPr lang="en-US" smtClean="0"/>
              <a:t>3/4/2015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4E3C5E-6679-4D48-8747-787DB4A74438}" type="slidenum">
              <a:rPr lang="en-US" smtClean="0"/>
              <a:t>‹#›</a:t>
            </a:fld>
            <a:endParaRPr lang="en-US"/>
          </a:p>
        </p:txBody>
      </p:sp>
    </p:spTree>
    <p:extLst>
      <p:ext uri="{BB962C8B-B14F-4D97-AF65-F5344CB8AC3E}">
        <p14:creationId xmlns:p14="http://schemas.microsoft.com/office/powerpoint/2010/main" val="3263562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1610AB-7437-4B44-ABC7-47A769CDD586}" type="datetimeFigureOut">
              <a:rPr lang="en-US" smtClean="0"/>
              <a:t>3/4/2015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4E3C5E-6679-4D48-8747-787DB4A74438}" type="slidenum">
              <a:rPr lang="en-US" smtClean="0"/>
              <a:t>‹#›</a:t>
            </a:fld>
            <a:endParaRPr lang="en-US"/>
          </a:p>
        </p:txBody>
      </p:sp>
    </p:spTree>
    <p:extLst>
      <p:ext uri="{BB962C8B-B14F-4D97-AF65-F5344CB8AC3E}">
        <p14:creationId xmlns:p14="http://schemas.microsoft.com/office/powerpoint/2010/main" val="317019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1610AB-7437-4B44-ABC7-47A769CDD586}" type="datetimeFigureOut">
              <a:rPr lang="en-US" smtClean="0"/>
              <a:t>3/4/2015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4E3C5E-6679-4D48-8747-787DB4A74438}" type="slidenum">
              <a:rPr lang="en-US" smtClean="0"/>
              <a:t>‹#›</a:t>
            </a:fld>
            <a:endParaRPr lang="en-US"/>
          </a:p>
        </p:txBody>
      </p:sp>
    </p:spTree>
    <p:extLst>
      <p:ext uri="{BB962C8B-B14F-4D97-AF65-F5344CB8AC3E}">
        <p14:creationId xmlns:p14="http://schemas.microsoft.com/office/powerpoint/2010/main" val="2281504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1610AB-7437-4B44-ABC7-47A769CDD586}" type="datetimeFigureOut">
              <a:rPr lang="en-US" smtClean="0"/>
              <a:t>3/4/2015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4E3C5E-6679-4D48-8747-787DB4A74438}" type="slidenum">
              <a:rPr lang="en-US" smtClean="0"/>
              <a:t>‹#›</a:t>
            </a:fld>
            <a:endParaRPr lang="en-US"/>
          </a:p>
        </p:txBody>
      </p:sp>
    </p:spTree>
    <p:extLst>
      <p:ext uri="{BB962C8B-B14F-4D97-AF65-F5344CB8AC3E}">
        <p14:creationId xmlns:p14="http://schemas.microsoft.com/office/powerpoint/2010/main" val="929480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1610AB-7437-4B44-ABC7-47A769CDD586}" type="datetimeFigureOut">
              <a:rPr lang="en-US" smtClean="0"/>
              <a:t>3/4/2015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4E3C5E-6679-4D48-8747-787DB4A74438}" type="slidenum">
              <a:rPr lang="en-US" smtClean="0"/>
              <a:t>‹#›</a:t>
            </a:fld>
            <a:endParaRPr lang="en-US"/>
          </a:p>
        </p:txBody>
      </p:sp>
    </p:spTree>
    <p:extLst>
      <p:ext uri="{BB962C8B-B14F-4D97-AF65-F5344CB8AC3E}">
        <p14:creationId xmlns:p14="http://schemas.microsoft.com/office/powerpoint/2010/main" val="576442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1610AB-7437-4B44-ABC7-47A769CDD586}" type="datetimeFigureOut">
              <a:rPr lang="en-US" smtClean="0"/>
              <a:t>3/4/2015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4E3C5E-6679-4D48-8747-787DB4A74438}" type="slidenum">
              <a:rPr lang="en-US" smtClean="0"/>
              <a:t>‹#›</a:t>
            </a:fld>
            <a:endParaRPr lang="en-US"/>
          </a:p>
        </p:txBody>
      </p:sp>
    </p:spTree>
    <p:extLst>
      <p:ext uri="{BB962C8B-B14F-4D97-AF65-F5344CB8AC3E}">
        <p14:creationId xmlns:p14="http://schemas.microsoft.com/office/powerpoint/2010/main" val="143769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1610AB-7437-4B44-ABC7-47A769CDD586}" type="datetimeFigureOut">
              <a:rPr lang="en-US" smtClean="0"/>
              <a:t>3/4/2015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4E3C5E-6679-4D48-8747-787DB4A74438}" type="slidenum">
              <a:rPr lang="en-US" smtClean="0"/>
              <a:t>‹#›</a:t>
            </a:fld>
            <a:endParaRPr lang="en-US"/>
          </a:p>
        </p:txBody>
      </p:sp>
    </p:spTree>
    <p:extLst>
      <p:ext uri="{BB962C8B-B14F-4D97-AF65-F5344CB8AC3E}">
        <p14:creationId xmlns:p14="http://schemas.microsoft.com/office/powerpoint/2010/main" val="2423075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242455" y="161105"/>
            <a:ext cx="8659091" cy="6599083"/>
            <a:chOff x="-152400" y="0"/>
            <a:chExt cx="9525000" cy="7478961"/>
          </a:xfrm>
        </p:grpSpPr>
        <p:sp>
          <p:nvSpPr>
            <p:cNvPr id="14" name="Rectangle 13"/>
            <p:cNvSpPr>
              <a:spLocks noChangeArrowheads="1"/>
            </p:cNvSpPr>
            <p:nvPr/>
          </p:nvSpPr>
          <p:spPr bwMode="auto">
            <a:xfrm>
              <a:off x="228600" y="838200"/>
              <a:ext cx="4114800" cy="2057400"/>
            </a:xfrm>
            <a:prstGeom prst="rect">
              <a:avLst/>
            </a:prstGeom>
            <a:noFill/>
            <a:ln w="9525">
              <a:noFill/>
              <a:miter lim="800000"/>
              <a:headEnd/>
              <a:tailEnd/>
            </a:ln>
          </p:spPr>
          <p:txBody>
            <a:bodyPr/>
            <a:ls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marL="207995" indent="-207995" algn="ctr">
                <a:spcBef>
                  <a:spcPct val="15000"/>
                </a:spcBef>
              </a:pPr>
              <a:endParaRPr lang="en-US">
                <a:latin typeface="Calibri" pitchFamily="34" charset="0"/>
              </a:endParaRPr>
            </a:p>
          </p:txBody>
        </p:sp>
        <p:sp>
          <p:nvSpPr>
            <p:cNvPr id="15" name="Rectangle 14"/>
            <p:cNvSpPr>
              <a:spLocks noChangeArrowheads="1"/>
            </p:cNvSpPr>
            <p:nvPr/>
          </p:nvSpPr>
          <p:spPr bwMode="auto">
            <a:xfrm>
              <a:off x="76200" y="3622334"/>
              <a:ext cx="4419600" cy="3276601"/>
            </a:xfrm>
            <a:prstGeom prst="rect">
              <a:avLst/>
            </a:prstGeom>
            <a:noFill/>
            <a:ln w="9525">
              <a:noFill/>
              <a:miter lim="800000"/>
              <a:headEnd/>
              <a:tailEnd/>
            </a:ln>
          </p:spPr>
          <p:txBody>
            <a:bodyPr/>
            <a:ls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marL="207995" indent="-207995" algn="ctr">
                <a:spcBef>
                  <a:spcPct val="15000"/>
                </a:spcBef>
              </a:pPr>
              <a:r>
                <a:rPr lang="en-US" sz="1600" b="1" dirty="0"/>
                <a:t>Approach</a:t>
              </a:r>
            </a:p>
            <a:p>
              <a:pPr marL="207995" indent="-207995">
                <a:spcBef>
                  <a:spcPct val="15000"/>
                </a:spcBef>
                <a:buFontTx/>
                <a:buChar char="•"/>
              </a:pPr>
              <a:r>
                <a:rPr lang="en-US" sz="1600" dirty="0"/>
                <a:t>Choose accelerated warming and hiatus decades from CCSM4 RCP4.5 five member ensemble</a:t>
              </a:r>
            </a:p>
            <a:p>
              <a:pPr marL="207995" indent="-207995">
                <a:spcBef>
                  <a:spcPct val="15000"/>
                </a:spcBef>
                <a:buFontTx/>
                <a:buChar char="•"/>
              </a:pPr>
              <a:r>
                <a:rPr lang="en-US" sz="1600" dirty="0"/>
                <a:t>Show that SST patterns for two sets of decades are mirror images of each other, with positive phase of the </a:t>
              </a:r>
              <a:r>
                <a:rPr lang="en-US" sz="1600" dirty="0" err="1"/>
                <a:t>Interdecadal</a:t>
              </a:r>
              <a:r>
                <a:rPr lang="en-US" sz="1600" dirty="0"/>
                <a:t> Pacific Oscillation (IPO) associated with accelerated warming decades, and opposite for hiatus decades. </a:t>
              </a:r>
            </a:p>
          </p:txBody>
        </p:sp>
        <p:sp>
          <p:nvSpPr>
            <p:cNvPr id="16" name="Rectangle 15"/>
            <p:cNvSpPr>
              <a:spLocks noChangeArrowheads="1"/>
            </p:cNvSpPr>
            <p:nvPr/>
          </p:nvSpPr>
          <p:spPr bwMode="auto">
            <a:xfrm>
              <a:off x="-152400" y="0"/>
              <a:ext cx="9525000" cy="802271"/>
            </a:xfrm>
            <a:prstGeom prst="rect">
              <a:avLst/>
            </a:prstGeom>
            <a:noFill/>
            <a:ln w="9525">
              <a:noFill/>
              <a:miter lim="800000"/>
              <a:headEnd/>
              <a:tailEnd/>
            </a:ln>
          </p:spPr>
          <p:txBody>
            <a:bodyPr>
              <a:spAutoFit/>
            </a:bodyPr>
            <a:ls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lgn="ctr">
                <a:defRPr/>
              </a:pPr>
              <a:r>
                <a:rPr lang="en-US" sz="2000" b="1" dirty="0">
                  <a:latin typeface="Arial" charset="0"/>
                  <a:cs typeface="Arial" charset="0"/>
                </a:rPr>
                <a:t>Externally forced and internally generated decadal climate variability associated with the </a:t>
              </a:r>
              <a:r>
                <a:rPr lang="en-US" sz="2000" b="1" dirty="0" err="1">
                  <a:latin typeface="Arial" charset="0"/>
                  <a:cs typeface="Arial" charset="0"/>
                </a:rPr>
                <a:t>Interdecadal</a:t>
              </a:r>
              <a:r>
                <a:rPr lang="en-US" sz="2000" b="1" dirty="0">
                  <a:latin typeface="Arial" charset="0"/>
                  <a:cs typeface="Arial" charset="0"/>
                </a:rPr>
                <a:t> Pacific Oscillation</a:t>
              </a:r>
              <a:endParaRPr lang="en-US" sz="2000" b="1" dirty="0">
                <a:latin typeface="+mn-lt"/>
              </a:endParaRPr>
            </a:p>
          </p:txBody>
        </p:sp>
        <p:sp>
          <p:nvSpPr>
            <p:cNvPr id="17" name="Rectangle 16"/>
            <p:cNvSpPr>
              <a:spLocks noChangeArrowheads="1"/>
            </p:cNvSpPr>
            <p:nvPr/>
          </p:nvSpPr>
          <p:spPr bwMode="auto">
            <a:xfrm>
              <a:off x="4495800" y="685800"/>
              <a:ext cx="4343399" cy="418576"/>
            </a:xfrm>
            <a:prstGeom prst="rect">
              <a:avLst/>
            </a:prstGeom>
            <a:noFill/>
            <a:ln w="9525" algn="ctr">
              <a:noFill/>
              <a:round/>
              <a:headEnd/>
              <a:tailEnd/>
            </a:ln>
          </p:spPr>
          <p:txBody>
            <a:bodyPr>
              <a:spAutoFit/>
            </a:bodyPr>
            <a:ls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endParaRPr lang="en-US">
                <a:latin typeface="Calibri" pitchFamily="34" charset="0"/>
              </a:endParaRPr>
            </a:p>
          </p:txBody>
        </p:sp>
        <p:sp>
          <p:nvSpPr>
            <p:cNvPr id="18" name="Rectangle 17"/>
            <p:cNvSpPr>
              <a:spLocks noChangeArrowheads="1"/>
            </p:cNvSpPr>
            <p:nvPr/>
          </p:nvSpPr>
          <p:spPr bwMode="auto">
            <a:xfrm>
              <a:off x="4343400" y="914401"/>
              <a:ext cx="4419600" cy="418576"/>
            </a:xfrm>
            <a:prstGeom prst="rect">
              <a:avLst/>
            </a:prstGeom>
            <a:noFill/>
            <a:ln w="9525" algn="ctr">
              <a:noFill/>
              <a:round/>
              <a:headEnd/>
              <a:tailEnd/>
            </a:ln>
          </p:spPr>
          <p:txBody>
            <a:bodyPr>
              <a:spAutoFit/>
            </a:bodyPr>
            <a:ls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endParaRPr lang="en-US">
                <a:latin typeface="Calibri" pitchFamily="34" charset="0"/>
              </a:endParaRPr>
            </a:p>
          </p:txBody>
        </p:sp>
        <p:sp>
          <p:nvSpPr>
            <p:cNvPr id="19" name="TextBox 24"/>
            <p:cNvSpPr txBox="1">
              <a:spLocks noChangeArrowheads="1"/>
            </p:cNvSpPr>
            <p:nvPr/>
          </p:nvSpPr>
          <p:spPr bwMode="auto">
            <a:xfrm>
              <a:off x="4419600" y="4613363"/>
              <a:ext cx="4800600" cy="2371932"/>
            </a:xfrm>
            <a:prstGeom prst="rect">
              <a:avLst/>
            </a:prstGeom>
            <a:noFill/>
            <a:ln w="9525">
              <a:noFill/>
              <a:miter lim="800000"/>
              <a:headEnd/>
              <a:tailEnd/>
            </a:ln>
          </p:spPr>
          <p:txBody>
            <a:bodyPr>
              <a:spAutoFit/>
            </a:bodyPr>
            <a:ls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lgn="ctr">
                <a:defRPr/>
              </a:pPr>
              <a:r>
                <a:rPr lang="en-US" sz="1600" b="1" dirty="0"/>
                <a:t>Impact</a:t>
              </a:r>
            </a:p>
            <a:p>
              <a:pPr>
                <a:defRPr/>
              </a:pPr>
              <a:r>
                <a:rPr lang="en-US" sz="1600" dirty="0"/>
                <a:t>The deep ocean warms faster during hiatus decades compared to accelerated warming decades.  Hiatus decades can last as long as 15 years in the model, with internally generated variability overwhelming warming from increasing GGHs.  </a:t>
              </a:r>
            </a:p>
            <a:p>
              <a:pPr>
                <a:defRPr/>
              </a:pPr>
              <a:endParaRPr lang="en-US" dirty="0">
                <a:latin typeface="+mn-lt"/>
              </a:endParaRPr>
            </a:p>
          </p:txBody>
        </p:sp>
        <p:sp>
          <p:nvSpPr>
            <p:cNvPr id="20" name="TextBox 26"/>
            <p:cNvSpPr txBox="1"/>
            <p:nvPr/>
          </p:nvSpPr>
          <p:spPr>
            <a:xfrm>
              <a:off x="457200" y="7060385"/>
              <a:ext cx="8305800" cy="418576"/>
            </a:xfrm>
            <a:prstGeom prst="rect">
              <a:avLst/>
            </a:prstGeom>
          </p:spPr>
          <p:style>
            <a:lnRef idx="2">
              <a:schemeClr val="dk1"/>
            </a:lnRef>
            <a:fillRef idx="1">
              <a:schemeClr val="lt1"/>
            </a:fillRef>
            <a:effectRef idx="0">
              <a:schemeClr val="dk1"/>
            </a:effectRef>
            <a:fontRef idx="minor">
              <a:schemeClr val="dk1"/>
            </a:fontRef>
          </p:style>
          <p:txBody>
            <a:bodyPr>
              <a:spAutoFit/>
            </a:bodyPr>
            <a:lstStyle>
              <a:defPPr>
                <a:defRPr lang="en-US"/>
              </a:defPPr>
              <a:lvl1pPr algn="l" rtl="0" fontAlgn="base">
                <a:spcBef>
                  <a:spcPct val="0"/>
                </a:spcBef>
                <a:spcAft>
                  <a:spcPct val="0"/>
                </a:spcAft>
                <a:defRPr kern="1200">
                  <a:solidFill>
                    <a:schemeClr val="dk1"/>
                  </a:solidFill>
                  <a:latin typeface="+mn-lt"/>
                  <a:ea typeface="+mn-ea"/>
                  <a:cs typeface="+mn-cs"/>
                </a:defRPr>
              </a:lvl1pPr>
              <a:lvl2pPr marL="457200" algn="l" rtl="0" fontAlgn="base">
                <a:spcBef>
                  <a:spcPct val="0"/>
                </a:spcBef>
                <a:spcAft>
                  <a:spcPct val="0"/>
                </a:spcAft>
                <a:defRPr kern="1200">
                  <a:solidFill>
                    <a:schemeClr val="dk1"/>
                  </a:solidFill>
                  <a:latin typeface="+mn-lt"/>
                  <a:ea typeface="+mn-ea"/>
                  <a:cs typeface="+mn-cs"/>
                </a:defRPr>
              </a:lvl2pPr>
              <a:lvl3pPr marL="914400" algn="l" rtl="0" fontAlgn="base">
                <a:spcBef>
                  <a:spcPct val="0"/>
                </a:spcBef>
                <a:spcAft>
                  <a:spcPct val="0"/>
                </a:spcAft>
                <a:defRPr kern="1200">
                  <a:solidFill>
                    <a:schemeClr val="dk1"/>
                  </a:solidFill>
                  <a:latin typeface="+mn-lt"/>
                  <a:ea typeface="+mn-ea"/>
                  <a:cs typeface="+mn-cs"/>
                </a:defRPr>
              </a:lvl3pPr>
              <a:lvl4pPr marL="1371600" algn="l" rtl="0" fontAlgn="base">
                <a:spcBef>
                  <a:spcPct val="0"/>
                </a:spcBef>
                <a:spcAft>
                  <a:spcPct val="0"/>
                </a:spcAft>
                <a:defRPr kern="1200">
                  <a:solidFill>
                    <a:schemeClr val="dk1"/>
                  </a:solidFill>
                  <a:latin typeface="+mn-lt"/>
                  <a:ea typeface="+mn-ea"/>
                  <a:cs typeface="+mn-cs"/>
                </a:defRPr>
              </a:lvl4pPr>
              <a:lvl5pPr marL="1828800" algn="l" rtl="0" fontAlgn="base">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defRPr/>
              </a:pPr>
              <a:r>
                <a:rPr lang="en-US" sz="900" dirty="0"/>
                <a:t>Meehl, G.A., A. </a:t>
              </a:r>
              <a:r>
                <a:rPr lang="en-US" sz="900" dirty="0" err="1"/>
                <a:t>Hu</a:t>
              </a:r>
              <a:r>
                <a:rPr lang="en-US" sz="900" dirty="0"/>
                <a:t>, J.M. </a:t>
              </a:r>
              <a:r>
                <a:rPr lang="en-US" sz="900" dirty="0" err="1"/>
                <a:t>Arblaster</a:t>
              </a:r>
              <a:r>
                <a:rPr lang="en-US" sz="900" dirty="0"/>
                <a:t>, J. </a:t>
              </a:r>
              <a:r>
                <a:rPr lang="en-US" sz="900" dirty="0" err="1"/>
                <a:t>Fasullo</a:t>
              </a:r>
              <a:r>
                <a:rPr lang="en-US" sz="900" dirty="0"/>
                <a:t>, and K.E. </a:t>
              </a:r>
              <a:r>
                <a:rPr lang="en-US" sz="900" dirty="0" err="1"/>
                <a:t>Trenberth</a:t>
              </a:r>
              <a:r>
                <a:rPr lang="en-US" sz="900" dirty="0"/>
                <a:t>, 2013:  Externally forced and internally generated decadal climate variability associated with the </a:t>
              </a:r>
              <a:r>
                <a:rPr lang="en-US" sz="900" dirty="0" err="1"/>
                <a:t>Interdecadal</a:t>
              </a:r>
              <a:r>
                <a:rPr lang="en-US" sz="900" dirty="0"/>
                <a:t> Pacific Oscillation, </a:t>
              </a:r>
              <a:r>
                <a:rPr lang="en-US" sz="900" i="1" dirty="0"/>
                <a:t>J. Climate</a:t>
              </a:r>
              <a:r>
                <a:rPr lang="en-US" sz="900" dirty="0"/>
                <a:t>, in press. </a:t>
              </a:r>
            </a:p>
          </p:txBody>
        </p:sp>
        <p:sp>
          <p:nvSpPr>
            <p:cNvPr id="21" name="TextBox 27"/>
            <p:cNvSpPr txBox="1">
              <a:spLocks noChangeArrowheads="1"/>
            </p:cNvSpPr>
            <p:nvPr/>
          </p:nvSpPr>
          <p:spPr bwMode="auto">
            <a:xfrm>
              <a:off x="4419600" y="3665538"/>
              <a:ext cx="4724400" cy="830262"/>
            </a:xfrm>
            <a:prstGeom prst="rect">
              <a:avLst/>
            </a:prstGeom>
            <a:noFill/>
            <a:ln w="9525">
              <a:noFill/>
              <a:miter lim="800000"/>
              <a:headEnd/>
              <a:tailEnd/>
            </a:ln>
          </p:spPr>
          <p:txBody>
            <a:bodyPr>
              <a:spAutoFit/>
            </a:bodyPr>
            <a:ls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r>
                <a:rPr lang="en-US" sz="1400">
                  <a:solidFill>
                    <a:srgbClr val="0070C0"/>
                  </a:solidFill>
                  <a:latin typeface="Calibri" pitchFamily="34" charset="0"/>
                </a:rPr>
                <a:t>SST trends in hiatus decades (top) and accelerated warming decades (bottom) showing opposite phases of the internally generated IPO in the Pacific</a:t>
              </a:r>
            </a:p>
          </p:txBody>
        </p:sp>
        <p:sp>
          <p:nvSpPr>
            <p:cNvPr id="22" name="Rectangle 21"/>
            <p:cNvSpPr>
              <a:spLocks noChangeArrowheads="1"/>
            </p:cNvSpPr>
            <p:nvPr/>
          </p:nvSpPr>
          <p:spPr bwMode="auto">
            <a:xfrm>
              <a:off x="-152400" y="762000"/>
              <a:ext cx="4876800" cy="2133600"/>
            </a:xfrm>
            <a:prstGeom prst="rect">
              <a:avLst/>
            </a:prstGeom>
            <a:noFill/>
            <a:ln w="9525">
              <a:noFill/>
              <a:miter lim="800000"/>
              <a:headEnd/>
              <a:tailEnd/>
            </a:ln>
          </p:spPr>
          <p:txBody>
            <a:bodyPr/>
            <a:ls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marL="207995" indent="-207995" algn="ctr">
                <a:spcBef>
                  <a:spcPct val="15000"/>
                </a:spcBef>
                <a:defRPr/>
              </a:pPr>
              <a:r>
                <a:rPr lang="en-US" sz="1600" b="1" dirty="0"/>
                <a:t>Objective</a:t>
              </a:r>
            </a:p>
            <a:p>
              <a:pPr marL="207995">
                <a:spcBef>
                  <a:spcPts val="0"/>
                </a:spcBef>
                <a:buFont typeface="Arial" pitchFamily="34" charset="0"/>
                <a:buChar char="•"/>
                <a:defRPr/>
              </a:pPr>
              <a:r>
                <a:rPr lang="en-US" sz="1600" dirty="0"/>
                <a:t>Globally averaged surface air temperatures in some decades show rapid increases (accelerated warming decades) and in other decades there is no warming trend (hiatus decades). </a:t>
              </a:r>
            </a:p>
            <a:p>
              <a:pPr marL="207995">
                <a:spcBef>
                  <a:spcPts val="0"/>
                </a:spcBef>
                <a:buFont typeface="Arial" pitchFamily="34" charset="0"/>
                <a:buChar char="•"/>
                <a:defRPr/>
              </a:pPr>
              <a:r>
                <a:rPr lang="en-US" sz="1600" dirty="0"/>
                <a:t>Determine contributing factors to interplay between internally generated and externally forced climate variability </a:t>
              </a:r>
              <a:endParaRPr lang="en-US" sz="1600" b="1" dirty="0"/>
            </a:p>
          </p:txBody>
        </p:sp>
        <p:pic>
          <p:nvPicPr>
            <p:cNvPr id="23" name="Picture 22" descr="trends"/>
            <p:cNvPicPr>
              <a:picLocks noChangeAspect="1" noChangeArrowheads="1"/>
            </p:cNvPicPr>
            <p:nvPr/>
          </p:nvPicPr>
          <p:blipFill>
            <a:blip r:embed="rId2"/>
            <a:srcRect/>
            <a:stretch>
              <a:fillRect/>
            </a:stretch>
          </p:blipFill>
          <p:spPr bwMode="auto">
            <a:xfrm>
              <a:off x="5257800" y="703263"/>
              <a:ext cx="3505200" cy="2954337"/>
            </a:xfrm>
            <a:prstGeom prst="rect">
              <a:avLst/>
            </a:prstGeom>
            <a:noFill/>
            <a:ln w="9525">
              <a:noFill/>
              <a:miter lim="800000"/>
              <a:headEnd/>
              <a:tailEnd/>
            </a:ln>
          </p:spPr>
        </p:pic>
      </p:grpSp>
    </p:spTree>
    <p:extLst>
      <p:ext uri="{BB962C8B-B14F-4D97-AF65-F5344CB8AC3E}">
        <p14:creationId xmlns:p14="http://schemas.microsoft.com/office/powerpoint/2010/main" val="32556560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218</Words>
  <Application>Microsoft Office PowerPoint</Application>
  <PresentationFormat>On-screen Show (4:3)</PresentationFormat>
  <Paragraphs>11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PNNL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test</dc:creator>
  <cp:lastModifiedBy>test</cp:lastModifiedBy>
  <cp:revision>3</cp:revision>
  <dcterms:created xsi:type="dcterms:W3CDTF">2014-12-09T21:22:56Z</dcterms:created>
  <dcterms:modified xsi:type="dcterms:W3CDTF">2015-03-04T23:37:23Z</dcterms:modified>
</cp:coreProperties>
</file>