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4C581-0D0E-46E2-8F22-631ED7013EF8}"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133148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581-0D0E-46E2-8F22-631ED7013EF8}"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123260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581-0D0E-46E2-8F22-631ED7013EF8}"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505185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581-0D0E-46E2-8F22-631ED7013EF8}"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07443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4C581-0D0E-46E2-8F22-631ED7013EF8}"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854641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4C581-0D0E-46E2-8F22-631ED7013EF8}"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70741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4C581-0D0E-46E2-8F22-631ED7013EF8}"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57388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4C581-0D0E-46E2-8F22-631ED7013EF8}"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83856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4C581-0D0E-46E2-8F22-631ED7013EF8}"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69306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581-0D0E-46E2-8F22-631ED7013EF8}"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682493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581-0D0E-46E2-8F22-631ED7013EF8}"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40EBE-345F-4E73-B41F-7724822763DB}" type="slidenum">
              <a:rPr lang="en-US" smtClean="0"/>
              <a:t>‹#›</a:t>
            </a:fld>
            <a:endParaRPr lang="en-US"/>
          </a:p>
        </p:txBody>
      </p:sp>
    </p:spTree>
    <p:extLst>
      <p:ext uri="{BB962C8B-B14F-4D97-AF65-F5344CB8AC3E}">
        <p14:creationId xmlns:p14="http://schemas.microsoft.com/office/powerpoint/2010/main" val="2217773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4C581-0D0E-46E2-8F22-631ED7013EF8}"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40EBE-345F-4E73-B41F-7724822763DB}" type="slidenum">
              <a:rPr lang="en-US" smtClean="0"/>
              <a:t>‹#›</a:t>
            </a:fld>
            <a:endParaRPr lang="en-US"/>
          </a:p>
        </p:txBody>
      </p:sp>
    </p:spTree>
    <p:extLst>
      <p:ext uri="{BB962C8B-B14F-4D97-AF65-F5344CB8AC3E}">
        <p14:creationId xmlns:p14="http://schemas.microsoft.com/office/powerpoint/2010/main" val="3613234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txBox="1">
            <a:spLocks noChangeArrowheads="1"/>
          </p:cNvSpPr>
          <p:nvPr/>
        </p:nvSpPr>
        <p:spPr>
          <a:xfrm>
            <a:off x="0" y="3657601"/>
            <a:ext cx="4495800" cy="2124075"/>
          </a:xfrm>
          <a:prstGeom prst="rect">
            <a:avLst/>
          </a:prstGeom>
        </p:spPr>
        <p:txBody>
          <a:bodyPr lIns="91429" tIns="45714" rIns="91429" bIns="45714"/>
          <a:lstStyle/>
          <a:p>
            <a:pPr marL="342860" indent="-342860" defTabSz="914293" eaLnBrk="0">
              <a:spcBef>
                <a:spcPct val="20000"/>
              </a:spcBef>
              <a:defRPr/>
            </a:pPr>
            <a:r>
              <a:rPr lang="en-US" sz="2000" b="1" u="sng" kern="0" dirty="0"/>
              <a:t>Approach</a:t>
            </a:r>
          </a:p>
          <a:p>
            <a:pPr marL="342860" indent="-342860" defTabSz="914293" eaLnBrk="0">
              <a:spcBef>
                <a:spcPct val="20000"/>
              </a:spcBef>
              <a:buFontTx/>
              <a:buChar char="•"/>
              <a:defRPr/>
            </a:pPr>
            <a:r>
              <a:rPr lang="en-US" sz="1400" kern="0" dirty="0">
                <a:solidFill>
                  <a:srgbClr val="0070C0"/>
                </a:solidFill>
              </a:rPr>
              <a:t>CAM3 and CCSM4 are used as the primary tools for this study. </a:t>
            </a:r>
          </a:p>
          <a:p>
            <a:pPr marL="342860" indent="-342860" defTabSz="914293" eaLnBrk="0">
              <a:spcBef>
                <a:spcPct val="20000"/>
              </a:spcBef>
              <a:buFontTx/>
              <a:buChar char="•"/>
              <a:defRPr/>
            </a:pPr>
            <a:r>
              <a:rPr lang="en-US" sz="1400" kern="0" dirty="0">
                <a:solidFill>
                  <a:srgbClr val="0070C0"/>
                </a:solidFill>
              </a:rPr>
              <a:t>Two simulations using CAM3 were carried out with one including the human energy consumption, and the other on not.</a:t>
            </a:r>
          </a:p>
          <a:p>
            <a:pPr marL="342860" indent="-342860" defTabSz="914293" eaLnBrk="0">
              <a:spcBef>
                <a:spcPct val="20000"/>
              </a:spcBef>
              <a:buFontTx/>
              <a:buChar char="•"/>
              <a:defRPr/>
            </a:pPr>
            <a:r>
              <a:rPr lang="en-US" sz="1400" kern="0" dirty="0">
                <a:solidFill>
                  <a:srgbClr val="0070C0"/>
                </a:solidFill>
              </a:rPr>
              <a:t>CCSM4 20</a:t>
            </a:r>
            <a:r>
              <a:rPr lang="en-US" sz="1400" kern="0" baseline="30000" dirty="0">
                <a:solidFill>
                  <a:srgbClr val="0070C0"/>
                </a:solidFill>
              </a:rPr>
              <a:t>th</a:t>
            </a:r>
            <a:r>
              <a:rPr lang="en-US" sz="1400" kern="0" dirty="0">
                <a:solidFill>
                  <a:srgbClr val="0070C0"/>
                </a:solidFill>
              </a:rPr>
              <a:t> century all forcing simulation and the CCSM4 1850 control run is also used to find the surface temperature trend difference between CCSM4 simulations and observations.</a:t>
            </a:r>
          </a:p>
        </p:txBody>
      </p:sp>
      <p:sp>
        <p:nvSpPr>
          <p:cNvPr id="3" name="Rectangle 11"/>
          <p:cNvSpPr txBox="1">
            <a:spLocks noChangeArrowheads="1"/>
          </p:cNvSpPr>
          <p:nvPr/>
        </p:nvSpPr>
        <p:spPr>
          <a:xfrm>
            <a:off x="4419600" y="3733800"/>
            <a:ext cx="4648200" cy="2111375"/>
          </a:xfrm>
          <a:prstGeom prst="rect">
            <a:avLst/>
          </a:prstGeom>
        </p:spPr>
        <p:txBody>
          <a:bodyPr lIns="91429" tIns="45714" rIns="91429" bIns="45714"/>
          <a:lstStyle/>
          <a:p>
            <a:pPr marL="342860" indent="-342860" defTabSz="914293" eaLnBrk="0">
              <a:spcBef>
                <a:spcPct val="20000"/>
              </a:spcBef>
              <a:defRPr/>
            </a:pPr>
            <a:r>
              <a:rPr lang="en-US" sz="2000" b="1" u="sng" kern="0" dirty="0"/>
              <a:t>Impact</a:t>
            </a:r>
          </a:p>
          <a:p>
            <a:pPr marL="342860" indent="-342860" defTabSz="914293" eaLnBrk="0">
              <a:spcBef>
                <a:spcPct val="20000"/>
              </a:spcBef>
              <a:buFontTx/>
              <a:buChar char="•"/>
              <a:defRPr/>
            </a:pPr>
            <a:r>
              <a:rPr lang="en-US" sz="1400" kern="0" dirty="0">
                <a:solidFill>
                  <a:srgbClr val="0070C0"/>
                </a:solidFill>
              </a:rPr>
              <a:t>Our results suggest that although the human energy consumption will not change the global mean temperature, it does affect regional climate patterns. This energy usage may be responsible for the unexplained winter warming in North America and Asia in the observations.</a:t>
            </a:r>
          </a:p>
          <a:p>
            <a:pPr marL="342860" indent="-342860" defTabSz="914293" eaLnBrk="0">
              <a:spcBef>
                <a:spcPct val="20000"/>
              </a:spcBef>
              <a:buFontTx/>
              <a:buChar char="•"/>
              <a:defRPr/>
            </a:pPr>
            <a:r>
              <a:rPr lang="en-US" sz="1400" kern="0" dirty="0">
                <a:solidFill>
                  <a:srgbClr val="0070C0"/>
                </a:solidFill>
              </a:rPr>
              <a:t>This new source of forcing which has been largely ignored previously may impact significantly on future climate studies.</a:t>
            </a:r>
          </a:p>
        </p:txBody>
      </p:sp>
      <p:sp>
        <p:nvSpPr>
          <p:cNvPr id="4" name="Text Box 12"/>
          <p:cNvSpPr txBox="1">
            <a:spLocks noChangeArrowheads="1"/>
          </p:cNvSpPr>
          <p:nvPr/>
        </p:nvSpPr>
        <p:spPr bwMode="auto">
          <a:xfrm>
            <a:off x="76200" y="914401"/>
            <a:ext cx="3733800" cy="2215979"/>
          </a:xfrm>
          <a:prstGeom prst="rect">
            <a:avLst/>
          </a:prstGeom>
          <a:noFill/>
          <a:ln w="6350">
            <a:noFill/>
            <a:miter lim="800000"/>
            <a:headEnd/>
            <a:tailEnd/>
          </a:ln>
          <a:effectLst/>
        </p:spPr>
        <p:txBody>
          <a:bodyPr lIns="91429" tIns="45714" rIns="91429" bIns="45714">
            <a:spAutoFit/>
          </a:bodyPr>
          <a:lstStyle/>
          <a:p>
            <a:pPr>
              <a:defRPr/>
            </a:pPr>
            <a:r>
              <a:rPr lang="en-US" sz="2000" b="1" u="sng" dirty="0">
                <a:solidFill>
                  <a:srgbClr val="000000"/>
                </a:solidFill>
              </a:rPr>
              <a:t>Objective</a:t>
            </a:r>
          </a:p>
          <a:p>
            <a:pPr algn="just">
              <a:defRPr/>
            </a:pPr>
            <a:r>
              <a:rPr lang="en-US" sz="2000" dirty="0">
                <a:solidFill>
                  <a:srgbClr val="000000"/>
                </a:solidFill>
                <a:latin typeface="Times New Roman" pitchFamily="18" charset="0"/>
              </a:rPr>
              <a:t>     </a:t>
            </a:r>
            <a:r>
              <a:rPr lang="en-US" sz="1400" dirty="0">
                <a:solidFill>
                  <a:srgbClr val="0070C0"/>
                </a:solidFill>
              </a:rPr>
              <a:t>Because the total amount the human energy consumption is so small in comparison to greenhouse gases induced </a:t>
            </a:r>
            <a:r>
              <a:rPr lang="en-US" sz="1400" dirty="0" err="1">
                <a:solidFill>
                  <a:srgbClr val="0070C0"/>
                </a:solidFill>
              </a:rPr>
              <a:t>radiative</a:t>
            </a:r>
            <a:r>
              <a:rPr lang="en-US" sz="1400" dirty="0">
                <a:solidFill>
                  <a:srgbClr val="0070C0"/>
                </a:solidFill>
              </a:rPr>
              <a:t> forcing, its impact on global climate has been neglected previously. Here we study the impact of this human energy consumption on the unexplained winter warming pattern in the Northern Hemisphere using CAM3 and CCSM4.</a:t>
            </a:r>
          </a:p>
        </p:txBody>
      </p:sp>
      <p:sp>
        <p:nvSpPr>
          <p:cNvPr id="3077" name="TextBox 4"/>
          <p:cNvSpPr txBox="1">
            <a:spLocks noChangeArrowheads="1"/>
          </p:cNvSpPr>
          <p:nvPr/>
        </p:nvSpPr>
        <p:spPr bwMode="auto">
          <a:xfrm>
            <a:off x="76200" y="6400800"/>
            <a:ext cx="8991600" cy="400097"/>
          </a:xfrm>
          <a:prstGeom prst="rect">
            <a:avLst/>
          </a:prstGeom>
          <a:noFill/>
          <a:ln w="9525">
            <a:noFill/>
            <a:miter lim="800000"/>
            <a:headEnd/>
            <a:tailEnd/>
          </a:ln>
        </p:spPr>
        <p:txBody>
          <a:bodyPr lIns="91429" tIns="45714" rIns="91429" bIns="45714">
            <a:spAutoFit/>
          </a:bodyPr>
          <a:lstStyle/>
          <a:p>
            <a:r>
              <a:rPr lang="en-US" sz="1000" dirty="0">
                <a:solidFill>
                  <a:srgbClr val="000000"/>
                </a:solidFill>
              </a:rPr>
              <a:t>Zhang, G. J., M. </a:t>
            </a:r>
            <a:r>
              <a:rPr lang="en-US" sz="1000" dirty="0" err="1">
                <a:solidFill>
                  <a:srgbClr val="000000"/>
                </a:solidFill>
              </a:rPr>
              <a:t>Cai</a:t>
            </a:r>
            <a:r>
              <a:rPr lang="en-US" sz="1000" dirty="0">
                <a:solidFill>
                  <a:srgbClr val="000000"/>
                </a:solidFill>
              </a:rPr>
              <a:t> and A. </a:t>
            </a:r>
            <a:r>
              <a:rPr lang="en-US" sz="1000" dirty="0" err="1">
                <a:solidFill>
                  <a:srgbClr val="000000"/>
                </a:solidFill>
              </a:rPr>
              <a:t>Hu</a:t>
            </a:r>
            <a:r>
              <a:rPr lang="en-US" sz="1000" dirty="0">
                <a:solidFill>
                  <a:srgbClr val="000000"/>
                </a:solidFill>
              </a:rPr>
              <a:t>, 2012, </a:t>
            </a:r>
            <a:r>
              <a:rPr lang="en-US" sz="1000" b="1" dirty="0"/>
              <a:t>Energy Consumption and the Unexplained Winter Warming over Northern Asia and North America</a:t>
            </a:r>
            <a:r>
              <a:rPr lang="en-US" sz="1000" dirty="0"/>
              <a:t>, Nature Climate Change, doi:10.1038/NCLIMATE1803.</a:t>
            </a:r>
            <a:r>
              <a:rPr lang="en-US" sz="1000" dirty="0">
                <a:solidFill>
                  <a:srgbClr val="000000"/>
                </a:solidFill>
              </a:rPr>
              <a:t> </a:t>
            </a:r>
          </a:p>
        </p:txBody>
      </p:sp>
      <p:pic>
        <p:nvPicPr>
          <p:cNvPr id="3078" name="Picture 3" descr="C:\Users\ahu\Documents\papers\CaiMing\NClimCHange\cover_fig_model.jpg"/>
          <p:cNvPicPr>
            <a:picLocks noChangeAspect="1" noChangeArrowheads="1"/>
          </p:cNvPicPr>
          <p:nvPr/>
        </p:nvPicPr>
        <p:blipFill>
          <a:blip r:embed="rId2"/>
          <a:srcRect/>
          <a:stretch>
            <a:fillRect/>
          </a:stretch>
        </p:blipFill>
        <p:spPr bwMode="auto">
          <a:xfrm>
            <a:off x="7239000" y="746126"/>
            <a:ext cx="1752600" cy="1920875"/>
          </a:xfrm>
          <a:prstGeom prst="rect">
            <a:avLst/>
          </a:prstGeom>
          <a:noFill/>
          <a:ln w="9525">
            <a:noFill/>
            <a:miter lim="800000"/>
            <a:headEnd/>
            <a:tailEnd/>
          </a:ln>
        </p:spPr>
      </p:pic>
      <p:pic>
        <p:nvPicPr>
          <p:cNvPr id="3079" name="Picture 4" descr="C:\Users\ahu\Documents\papers\CaiMing\NClimCHange\cover_fig_new_nolabel-0.jpg"/>
          <p:cNvPicPr>
            <a:picLocks noChangeAspect="1" noChangeArrowheads="1"/>
          </p:cNvPicPr>
          <p:nvPr/>
        </p:nvPicPr>
        <p:blipFill>
          <a:blip r:embed="rId3"/>
          <a:srcRect/>
          <a:stretch>
            <a:fillRect/>
          </a:stretch>
        </p:blipFill>
        <p:spPr bwMode="auto">
          <a:xfrm>
            <a:off x="3733800" y="747714"/>
            <a:ext cx="1752600" cy="1919287"/>
          </a:xfrm>
          <a:prstGeom prst="rect">
            <a:avLst/>
          </a:prstGeom>
          <a:noFill/>
          <a:ln w="9525">
            <a:noFill/>
            <a:miter lim="800000"/>
            <a:headEnd/>
            <a:tailEnd/>
          </a:ln>
        </p:spPr>
      </p:pic>
      <p:pic>
        <p:nvPicPr>
          <p:cNvPr id="3080" name="Picture 5" descr="C:\Users\ahu\Documents\papers\CaiMing\NClimCHange\cover_fig_en.jpg"/>
          <p:cNvPicPr>
            <a:picLocks noChangeAspect="1" noChangeArrowheads="1"/>
          </p:cNvPicPr>
          <p:nvPr/>
        </p:nvPicPr>
        <p:blipFill>
          <a:blip r:embed="rId4"/>
          <a:srcRect/>
          <a:stretch>
            <a:fillRect/>
          </a:stretch>
        </p:blipFill>
        <p:spPr bwMode="auto">
          <a:xfrm>
            <a:off x="5486400" y="900113"/>
            <a:ext cx="1752600" cy="1752600"/>
          </a:xfrm>
          <a:prstGeom prst="rect">
            <a:avLst/>
          </a:prstGeom>
          <a:noFill/>
          <a:ln w="9525">
            <a:noFill/>
            <a:miter lim="800000"/>
            <a:headEnd/>
            <a:tailEnd/>
          </a:ln>
        </p:spPr>
      </p:pic>
      <p:sp>
        <p:nvSpPr>
          <p:cNvPr id="3081" name="Rectangle 6"/>
          <p:cNvSpPr>
            <a:spLocks noChangeArrowheads="1"/>
          </p:cNvSpPr>
          <p:nvPr/>
        </p:nvSpPr>
        <p:spPr bwMode="auto">
          <a:xfrm>
            <a:off x="901935" y="-13445"/>
            <a:ext cx="7179058" cy="769429"/>
          </a:xfrm>
          <a:prstGeom prst="rect">
            <a:avLst/>
          </a:prstGeom>
          <a:noFill/>
          <a:ln w="9525">
            <a:noFill/>
            <a:miter lim="800000"/>
            <a:headEnd/>
            <a:tailEnd/>
          </a:ln>
        </p:spPr>
        <p:txBody>
          <a:bodyPr wrap="none" lIns="91429" tIns="45714" rIns="91429" bIns="45714" anchor="ctr">
            <a:spAutoFit/>
          </a:bodyPr>
          <a:lstStyle/>
          <a:p>
            <a:pPr algn="ctr" defTabSz="914293"/>
            <a:r>
              <a:rPr lang="en-US" sz="2200" b="1" dirty="0">
                <a:ea typeface="SimSun" pitchFamily="2" charset="-122"/>
                <a:cs typeface="Times New Roman" pitchFamily="16" charset="0"/>
              </a:rPr>
              <a:t>Energy Consumption and the Unexplained Winter Warming </a:t>
            </a:r>
          </a:p>
          <a:p>
            <a:pPr algn="ctr" defTabSz="914293"/>
            <a:r>
              <a:rPr lang="en-US" sz="2200" b="1" dirty="0">
                <a:ea typeface="SimSun" pitchFamily="2" charset="-122"/>
                <a:cs typeface="Times New Roman" pitchFamily="16" charset="0"/>
              </a:rPr>
              <a:t>over Northern Asia and North America</a:t>
            </a:r>
            <a:endParaRPr lang="en-US" sz="2200" dirty="0">
              <a:ea typeface="SimSun" pitchFamily="2" charset="-122"/>
              <a:cs typeface="Arial" charset="0"/>
            </a:endParaRPr>
          </a:p>
        </p:txBody>
      </p:sp>
      <p:sp>
        <p:nvSpPr>
          <p:cNvPr id="3082" name="TextBox 9"/>
          <p:cNvSpPr txBox="1">
            <a:spLocks noChangeArrowheads="1"/>
          </p:cNvSpPr>
          <p:nvPr/>
        </p:nvSpPr>
        <p:spPr bwMode="auto">
          <a:xfrm>
            <a:off x="4495800" y="2640013"/>
            <a:ext cx="4648200" cy="830985"/>
          </a:xfrm>
          <a:prstGeom prst="rect">
            <a:avLst/>
          </a:prstGeom>
          <a:noFill/>
          <a:ln w="9525">
            <a:noFill/>
            <a:miter lim="800000"/>
            <a:headEnd/>
            <a:tailEnd/>
          </a:ln>
        </p:spPr>
        <p:txBody>
          <a:bodyPr lIns="91429" tIns="45714" rIns="91429" bIns="45714">
            <a:spAutoFit/>
          </a:bodyPr>
          <a:lstStyle/>
          <a:p>
            <a:r>
              <a:rPr lang="en-US" sz="1200" dirty="0"/>
              <a:t>The unexplained winter surface temperature trends in the last half-century (left plate) and the climate response (right plate)  to heating from energy consumption in major metropolitan areas (middle plate) over the Northern Hemisphere. </a:t>
            </a:r>
          </a:p>
        </p:txBody>
      </p:sp>
      <p:sp>
        <p:nvSpPr>
          <p:cNvPr id="3083" name="Rectangle 10"/>
          <p:cNvSpPr>
            <a:spLocks noChangeArrowheads="1"/>
          </p:cNvSpPr>
          <p:nvPr/>
        </p:nvSpPr>
        <p:spPr bwMode="auto">
          <a:xfrm>
            <a:off x="152400" y="6400800"/>
            <a:ext cx="8763000" cy="381000"/>
          </a:xfrm>
          <a:prstGeom prst="rect">
            <a:avLst/>
          </a:prstGeom>
          <a:noFill/>
          <a:ln w="28575" algn="ctr">
            <a:solidFill>
              <a:schemeClr val="tx1"/>
            </a:solidFill>
            <a:round/>
            <a:headEnd/>
            <a:tailEnd/>
          </a:ln>
        </p:spPr>
        <p:txBody>
          <a:bodyPr lIns="91429" tIns="45714" rIns="91429" bIns="45714"/>
          <a:lstStyle/>
          <a:p>
            <a:endParaRPr lang="en-US"/>
          </a:p>
        </p:txBody>
      </p:sp>
      <p:sp>
        <p:nvSpPr>
          <p:cNvPr id="3084" name="Line 13"/>
          <p:cNvSpPr>
            <a:spLocks noChangeShapeType="1"/>
          </p:cNvSpPr>
          <p:nvPr/>
        </p:nvSpPr>
        <p:spPr bwMode="auto">
          <a:xfrm>
            <a:off x="227014" y="3579814"/>
            <a:ext cx="8740775" cy="1587"/>
          </a:xfrm>
          <a:prstGeom prst="line">
            <a:avLst/>
          </a:prstGeom>
          <a:noFill/>
          <a:ln w="36720">
            <a:solidFill>
              <a:srgbClr val="BADAFF"/>
            </a:solidFill>
            <a:round/>
            <a:headEnd/>
            <a:tailEnd/>
          </a:ln>
        </p:spPr>
        <p:txBody>
          <a:bodyPr lIns="91429" tIns="45714" rIns="91429" bIns="45714"/>
          <a:lstStyle/>
          <a:p>
            <a:endParaRPr lang="en-US"/>
          </a:p>
        </p:txBody>
      </p:sp>
      <p:sp>
        <p:nvSpPr>
          <p:cNvPr id="3085" name="Line 12"/>
          <p:cNvSpPr>
            <a:spLocks noChangeShapeType="1"/>
          </p:cNvSpPr>
          <p:nvPr/>
        </p:nvSpPr>
        <p:spPr bwMode="auto">
          <a:xfrm>
            <a:off x="4419601" y="2819400"/>
            <a:ext cx="1588" cy="3409950"/>
          </a:xfrm>
          <a:prstGeom prst="line">
            <a:avLst/>
          </a:prstGeom>
          <a:noFill/>
          <a:ln w="36720">
            <a:solidFill>
              <a:srgbClr val="BADAFF"/>
            </a:solidFill>
            <a:round/>
            <a:headEnd/>
            <a:tailEnd/>
          </a:ln>
        </p:spPr>
        <p:txBody>
          <a:bodyPr lIns="91429" tIns="45714" rIns="91429" bIns="45714"/>
          <a:lstStyle/>
          <a:p>
            <a:endParaRPr lang="en-US"/>
          </a:p>
        </p:txBody>
      </p:sp>
    </p:spTree>
    <p:extLst>
      <p:ext uri="{BB962C8B-B14F-4D97-AF65-F5344CB8AC3E}">
        <p14:creationId xmlns:p14="http://schemas.microsoft.com/office/powerpoint/2010/main" val="625256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255</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2014-12-09T21:54:08Z</dcterms:created>
  <dcterms:modified xsi:type="dcterms:W3CDTF">2014-12-09T21:55:42Z</dcterms:modified>
</cp:coreProperties>
</file>