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7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CD6886-4589-485F-B400-2DF1E7B0962E}"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20D0E-F106-4936-8ABE-73572E35E64D}" type="slidenum">
              <a:rPr lang="en-US" smtClean="0"/>
              <a:t>‹#›</a:t>
            </a:fld>
            <a:endParaRPr lang="en-US"/>
          </a:p>
        </p:txBody>
      </p:sp>
    </p:spTree>
    <p:extLst>
      <p:ext uri="{BB962C8B-B14F-4D97-AF65-F5344CB8AC3E}">
        <p14:creationId xmlns:p14="http://schemas.microsoft.com/office/powerpoint/2010/main" val="682972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CD6886-4589-485F-B400-2DF1E7B0962E}"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20D0E-F106-4936-8ABE-73572E35E64D}" type="slidenum">
              <a:rPr lang="en-US" smtClean="0"/>
              <a:t>‹#›</a:t>
            </a:fld>
            <a:endParaRPr lang="en-US"/>
          </a:p>
        </p:txBody>
      </p:sp>
    </p:spTree>
    <p:extLst>
      <p:ext uri="{BB962C8B-B14F-4D97-AF65-F5344CB8AC3E}">
        <p14:creationId xmlns:p14="http://schemas.microsoft.com/office/powerpoint/2010/main" val="2406629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CD6886-4589-485F-B400-2DF1E7B0962E}"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20D0E-F106-4936-8ABE-73572E35E64D}" type="slidenum">
              <a:rPr lang="en-US" smtClean="0"/>
              <a:t>‹#›</a:t>
            </a:fld>
            <a:endParaRPr lang="en-US"/>
          </a:p>
        </p:txBody>
      </p:sp>
    </p:spTree>
    <p:extLst>
      <p:ext uri="{BB962C8B-B14F-4D97-AF65-F5344CB8AC3E}">
        <p14:creationId xmlns:p14="http://schemas.microsoft.com/office/powerpoint/2010/main" val="2178430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CD6886-4589-485F-B400-2DF1E7B0962E}"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20D0E-F106-4936-8ABE-73572E35E64D}" type="slidenum">
              <a:rPr lang="en-US" smtClean="0"/>
              <a:t>‹#›</a:t>
            </a:fld>
            <a:endParaRPr lang="en-US"/>
          </a:p>
        </p:txBody>
      </p:sp>
    </p:spTree>
    <p:extLst>
      <p:ext uri="{BB962C8B-B14F-4D97-AF65-F5344CB8AC3E}">
        <p14:creationId xmlns:p14="http://schemas.microsoft.com/office/powerpoint/2010/main" val="1318151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CD6886-4589-485F-B400-2DF1E7B0962E}"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20D0E-F106-4936-8ABE-73572E35E64D}" type="slidenum">
              <a:rPr lang="en-US" smtClean="0"/>
              <a:t>‹#›</a:t>
            </a:fld>
            <a:endParaRPr lang="en-US"/>
          </a:p>
        </p:txBody>
      </p:sp>
    </p:spTree>
    <p:extLst>
      <p:ext uri="{BB962C8B-B14F-4D97-AF65-F5344CB8AC3E}">
        <p14:creationId xmlns:p14="http://schemas.microsoft.com/office/powerpoint/2010/main" val="2384940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CD6886-4589-485F-B400-2DF1E7B0962E}"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120D0E-F106-4936-8ABE-73572E35E64D}" type="slidenum">
              <a:rPr lang="en-US" smtClean="0"/>
              <a:t>‹#›</a:t>
            </a:fld>
            <a:endParaRPr lang="en-US"/>
          </a:p>
        </p:txBody>
      </p:sp>
    </p:spTree>
    <p:extLst>
      <p:ext uri="{BB962C8B-B14F-4D97-AF65-F5344CB8AC3E}">
        <p14:creationId xmlns:p14="http://schemas.microsoft.com/office/powerpoint/2010/main" val="2605083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CD6886-4589-485F-B400-2DF1E7B0962E}"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120D0E-F106-4936-8ABE-73572E35E64D}" type="slidenum">
              <a:rPr lang="en-US" smtClean="0"/>
              <a:t>‹#›</a:t>
            </a:fld>
            <a:endParaRPr lang="en-US"/>
          </a:p>
        </p:txBody>
      </p:sp>
    </p:spTree>
    <p:extLst>
      <p:ext uri="{BB962C8B-B14F-4D97-AF65-F5344CB8AC3E}">
        <p14:creationId xmlns:p14="http://schemas.microsoft.com/office/powerpoint/2010/main" val="323625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CD6886-4589-485F-B400-2DF1E7B0962E}"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120D0E-F106-4936-8ABE-73572E35E64D}" type="slidenum">
              <a:rPr lang="en-US" smtClean="0"/>
              <a:t>‹#›</a:t>
            </a:fld>
            <a:endParaRPr lang="en-US"/>
          </a:p>
        </p:txBody>
      </p:sp>
    </p:spTree>
    <p:extLst>
      <p:ext uri="{BB962C8B-B14F-4D97-AF65-F5344CB8AC3E}">
        <p14:creationId xmlns:p14="http://schemas.microsoft.com/office/powerpoint/2010/main" val="3690832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CD6886-4589-485F-B400-2DF1E7B0962E}"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120D0E-F106-4936-8ABE-73572E35E64D}" type="slidenum">
              <a:rPr lang="en-US" smtClean="0"/>
              <a:t>‹#›</a:t>
            </a:fld>
            <a:endParaRPr lang="en-US"/>
          </a:p>
        </p:txBody>
      </p:sp>
    </p:spTree>
    <p:extLst>
      <p:ext uri="{BB962C8B-B14F-4D97-AF65-F5344CB8AC3E}">
        <p14:creationId xmlns:p14="http://schemas.microsoft.com/office/powerpoint/2010/main" val="1664354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CD6886-4589-485F-B400-2DF1E7B0962E}"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120D0E-F106-4936-8ABE-73572E35E64D}" type="slidenum">
              <a:rPr lang="en-US" smtClean="0"/>
              <a:t>‹#›</a:t>
            </a:fld>
            <a:endParaRPr lang="en-US"/>
          </a:p>
        </p:txBody>
      </p:sp>
    </p:spTree>
    <p:extLst>
      <p:ext uri="{BB962C8B-B14F-4D97-AF65-F5344CB8AC3E}">
        <p14:creationId xmlns:p14="http://schemas.microsoft.com/office/powerpoint/2010/main" val="1176418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CD6886-4589-485F-B400-2DF1E7B0962E}"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120D0E-F106-4936-8ABE-73572E35E64D}" type="slidenum">
              <a:rPr lang="en-US" smtClean="0"/>
              <a:t>‹#›</a:t>
            </a:fld>
            <a:endParaRPr lang="en-US"/>
          </a:p>
        </p:txBody>
      </p:sp>
    </p:spTree>
    <p:extLst>
      <p:ext uri="{BB962C8B-B14F-4D97-AF65-F5344CB8AC3E}">
        <p14:creationId xmlns:p14="http://schemas.microsoft.com/office/powerpoint/2010/main" val="3313160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CD6886-4589-485F-B400-2DF1E7B0962E}" type="datetimeFigureOut">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120D0E-F106-4936-8ABE-73572E35E64D}" type="slidenum">
              <a:rPr lang="en-US" smtClean="0"/>
              <a:t>‹#›</a:t>
            </a:fld>
            <a:endParaRPr lang="en-US"/>
          </a:p>
        </p:txBody>
      </p:sp>
    </p:spTree>
    <p:extLst>
      <p:ext uri="{BB962C8B-B14F-4D97-AF65-F5344CB8AC3E}">
        <p14:creationId xmlns:p14="http://schemas.microsoft.com/office/powerpoint/2010/main" val="3229423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2" Type="http://schemas.openxmlformats.org/officeDocument/2006/relationships/image" Target="../media/image1.gif"/><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4"/>
          <p:cNvSpPr>
            <a:spLocks noChangeArrowheads="1"/>
          </p:cNvSpPr>
          <p:nvPr/>
        </p:nvSpPr>
        <p:spPr bwMode="auto">
          <a:xfrm>
            <a:off x="994737" y="1058981"/>
            <a:ext cx="2624057" cy="367826"/>
          </a:xfrm>
          <a:prstGeom prst="rect">
            <a:avLst/>
          </a:prstGeom>
          <a:noFill/>
          <a:ln w="9525">
            <a:noFill/>
            <a:miter lim="800000"/>
            <a:headEnd/>
            <a:tailEnd/>
          </a:ln>
        </p:spPr>
        <p:txBody>
          <a:bodyPr/>
          <a:lstStyle/>
          <a:p>
            <a:pPr marL="207995" indent="-207995" algn="ctr" defTabSz="820583">
              <a:spcBef>
                <a:spcPct val="15000"/>
              </a:spcBef>
              <a:defRPr/>
            </a:pPr>
            <a:r>
              <a:rPr lang="en-US" sz="1600" b="1" kern="0" dirty="0">
                <a:solidFill>
                  <a:sysClr val="windowText" lastClr="000000"/>
                </a:solidFill>
              </a:rPr>
              <a:t>Objective</a:t>
            </a:r>
          </a:p>
        </p:txBody>
      </p:sp>
      <p:sp>
        <p:nvSpPr>
          <p:cNvPr id="32" name="Rectangle 5"/>
          <p:cNvSpPr>
            <a:spLocks noChangeArrowheads="1"/>
          </p:cNvSpPr>
          <p:nvPr/>
        </p:nvSpPr>
        <p:spPr bwMode="auto">
          <a:xfrm>
            <a:off x="319979" y="256717"/>
            <a:ext cx="8322011" cy="769441"/>
          </a:xfrm>
          <a:prstGeom prst="rect">
            <a:avLst/>
          </a:prstGeom>
          <a:noFill/>
          <a:ln w="9525">
            <a:noFill/>
            <a:miter lim="800000"/>
            <a:headEnd/>
            <a:tailEnd/>
          </a:ln>
        </p:spPr>
        <p:txBody>
          <a:bodyPr wrap="square">
            <a:spAutoFit/>
          </a:bodyPr>
          <a:lstStyle/>
          <a:p>
            <a:pPr algn="ctr" defTabSz="820583">
              <a:defRPr/>
            </a:pPr>
            <a:r>
              <a:rPr lang="en-US" sz="2200" kern="0" dirty="0">
                <a:solidFill>
                  <a:sysClr val="windowText" lastClr="000000"/>
                </a:solidFill>
              </a:rPr>
              <a:t>Dependence of APE simulations on vertical resolution with the Community Atmospheric Model, Version 3.</a:t>
            </a:r>
            <a:endParaRPr lang="en-US" sz="2200" b="1" kern="0" dirty="0">
              <a:solidFill>
                <a:sysClr val="windowText" lastClr="000000"/>
              </a:solidFill>
            </a:endParaRPr>
          </a:p>
        </p:txBody>
      </p:sp>
      <p:sp>
        <p:nvSpPr>
          <p:cNvPr id="33" name="Rectangle 19"/>
          <p:cNvSpPr>
            <a:spLocks noChangeArrowheads="1"/>
          </p:cNvSpPr>
          <p:nvPr/>
        </p:nvSpPr>
        <p:spPr bwMode="auto">
          <a:xfrm>
            <a:off x="4368525" y="764720"/>
            <a:ext cx="4273465" cy="338554"/>
          </a:xfrm>
          <a:prstGeom prst="rect">
            <a:avLst/>
          </a:prstGeom>
          <a:noFill/>
          <a:ln w="9525" algn="ctr">
            <a:noFill/>
            <a:round/>
            <a:headEnd/>
            <a:tailEnd/>
          </a:ln>
        </p:spPr>
        <p:txBody>
          <a:bodyPr>
            <a:spAutoFit/>
          </a:bodyPr>
          <a:lstStyle/>
          <a:p>
            <a:pPr defTabSz="820583">
              <a:defRPr/>
            </a:pPr>
            <a:endParaRPr lang="en-US" sz="1600" kern="0" dirty="0">
              <a:solidFill>
                <a:sysClr val="windowText" lastClr="000000"/>
              </a:solidFill>
            </a:endParaRPr>
          </a:p>
        </p:txBody>
      </p:sp>
      <p:sp>
        <p:nvSpPr>
          <p:cNvPr id="34" name="Rectangle 20"/>
          <p:cNvSpPr>
            <a:spLocks noChangeArrowheads="1"/>
          </p:cNvSpPr>
          <p:nvPr/>
        </p:nvSpPr>
        <p:spPr bwMode="auto">
          <a:xfrm>
            <a:off x="4218579" y="985415"/>
            <a:ext cx="4348438" cy="338554"/>
          </a:xfrm>
          <a:prstGeom prst="rect">
            <a:avLst/>
          </a:prstGeom>
          <a:noFill/>
          <a:ln w="9525" algn="ctr">
            <a:noFill/>
            <a:round/>
            <a:headEnd/>
            <a:tailEnd/>
          </a:ln>
        </p:spPr>
        <p:txBody>
          <a:bodyPr>
            <a:spAutoFit/>
          </a:bodyPr>
          <a:lstStyle/>
          <a:p>
            <a:pPr defTabSz="820583">
              <a:defRPr/>
            </a:pPr>
            <a:endParaRPr lang="en-US" sz="1600" kern="0" dirty="0">
              <a:solidFill>
                <a:sysClr val="windowText" lastClr="000000"/>
              </a:solidFill>
            </a:endParaRPr>
          </a:p>
        </p:txBody>
      </p:sp>
      <p:sp>
        <p:nvSpPr>
          <p:cNvPr id="35" name="TextBox 24"/>
          <p:cNvSpPr txBox="1">
            <a:spLocks noChangeArrowheads="1"/>
          </p:cNvSpPr>
          <p:nvPr/>
        </p:nvSpPr>
        <p:spPr bwMode="auto">
          <a:xfrm>
            <a:off x="1819441" y="4957938"/>
            <a:ext cx="4573357" cy="369332"/>
          </a:xfrm>
          <a:prstGeom prst="rect">
            <a:avLst/>
          </a:prstGeom>
          <a:noFill/>
          <a:ln w="9525">
            <a:noFill/>
            <a:miter lim="800000"/>
            <a:headEnd/>
            <a:tailEnd/>
          </a:ln>
        </p:spPr>
        <p:txBody>
          <a:bodyPr>
            <a:spAutoFit/>
          </a:bodyPr>
          <a:lstStyle/>
          <a:p>
            <a:pPr algn="ctr" defTabSz="820583">
              <a:defRPr/>
            </a:pPr>
            <a:r>
              <a:rPr lang="en-US" b="1" kern="0" dirty="0">
                <a:solidFill>
                  <a:sysClr val="windowText" lastClr="000000"/>
                </a:solidFill>
              </a:rPr>
              <a:t>Impact</a:t>
            </a:r>
            <a:endParaRPr lang="en-US" b="1" kern="0" dirty="0">
              <a:solidFill>
                <a:sysClr val="windowText" lastClr="000000"/>
              </a:solidFill>
            </a:endParaRPr>
          </a:p>
        </p:txBody>
      </p:sp>
      <p:sp>
        <p:nvSpPr>
          <p:cNvPr id="36" name="TextBox 35"/>
          <p:cNvSpPr txBox="1"/>
          <p:nvPr/>
        </p:nvSpPr>
        <p:spPr>
          <a:xfrm>
            <a:off x="319979" y="6323091"/>
            <a:ext cx="8322011" cy="369332"/>
          </a:xfrm>
          <a:prstGeom prst="rect">
            <a:avLst/>
          </a:prstGeom>
          <a:solidFill>
            <a:sysClr val="window" lastClr="FFFFFF"/>
          </a:solidFill>
          <a:ln w="25400" cap="flat" cmpd="sng" algn="ctr">
            <a:solidFill>
              <a:sysClr val="windowText" lastClr="000000"/>
            </a:solidFill>
            <a:prstDash val="solid"/>
          </a:ln>
          <a:effectLst/>
        </p:spPr>
        <p:txBody>
          <a:bodyPr wrap="square">
            <a:spAutoFit/>
          </a:bodyPr>
          <a:lstStyle/>
          <a:p>
            <a:pPr defTabSz="820583">
              <a:defRPr/>
            </a:pPr>
            <a:r>
              <a:rPr lang="en-US" sz="900" b="1" kern="0" dirty="0">
                <a:solidFill>
                  <a:sysClr val="windowText" lastClr="000000"/>
                </a:solidFill>
                <a:latin typeface="Calibri"/>
              </a:rPr>
              <a:t>D. L. Williamson, 2013: Dependence of APE simulations on vertical resolution with the Community Atmospheric Model, Version 3. </a:t>
            </a:r>
            <a:r>
              <a:rPr lang="pt-BR" sz="900" b="1" kern="0" dirty="0">
                <a:solidFill>
                  <a:sysClr val="windowText" lastClr="000000"/>
                </a:solidFill>
                <a:latin typeface="Calibri"/>
              </a:rPr>
              <a:t>J. Meteor. Soc. Japan, 91A, doi:10.2151/jmsj.2013-A08.</a:t>
            </a:r>
            <a:endParaRPr lang="en-US" sz="700" b="1" kern="0" dirty="0">
              <a:solidFill>
                <a:sysClr val="windowText" lastClr="000000"/>
              </a:solidFill>
              <a:latin typeface="Calibri"/>
            </a:endParaRPr>
          </a:p>
        </p:txBody>
      </p:sp>
      <p:sp>
        <p:nvSpPr>
          <p:cNvPr id="37" name="Rectangle 3"/>
          <p:cNvSpPr>
            <a:spLocks noChangeArrowheads="1"/>
          </p:cNvSpPr>
          <p:nvPr/>
        </p:nvSpPr>
        <p:spPr bwMode="auto">
          <a:xfrm>
            <a:off x="319979" y="2088894"/>
            <a:ext cx="3898600" cy="367826"/>
          </a:xfrm>
          <a:prstGeom prst="rect">
            <a:avLst/>
          </a:prstGeom>
          <a:noFill/>
          <a:ln w="9525">
            <a:noFill/>
            <a:miter lim="800000"/>
            <a:headEnd/>
            <a:tailEnd/>
          </a:ln>
        </p:spPr>
        <p:txBody>
          <a:bodyPr/>
          <a:lstStyle/>
          <a:p>
            <a:pPr marL="207995" indent="-207995" algn="ctr" defTabSz="820583">
              <a:spcBef>
                <a:spcPct val="15000"/>
              </a:spcBef>
              <a:defRPr/>
            </a:pPr>
            <a:r>
              <a:rPr lang="en-US" sz="1600" b="1" kern="0" dirty="0">
                <a:solidFill>
                  <a:sysClr val="windowText" lastClr="000000"/>
                </a:solidFill>
              </a:rPr>
              <a:t>Approach</a:t>
            </a:r>
          </a:p>
          <a:p>
            <a:pPr marL="207995" indent="-207995" defTabSz="820583">
              <a:spcBef>
                <a:spcPct val="15000"/>
              </a:spcBef>
              <a:defRPr/>
            </a:pPr>
            <a:endParaRPr lang="en-US" sz="1600" kern="0" dirty="0">
              <a:solidFill>
                <a:sysClr val="windowText" lastClr="000000"/>
              </a:solidFill>
            </a:endParaRPr>
          </a:p>
        </p:txBody>
      </p:sp>
      <p:sp>
        <p:nvSpPr>
          <p:cNvPr id="38" name="Rectangle 37"/>
          <p:cNvSpPr/>
          <p:nvPr/>
        </p:nvSpPr>
        <p:spPr>
          <a:xfrm>
            <a:off x="170033" y="764720"/>
            <a:ext cx="3898600" cy="1961088"/>
          </a:xfrm>
          <a:prstGeom prst="rect">
            <a:avLst/>
          </a:prstGeom>
        </p:spPr>
        <p:txBody>
          <a:bodyPr wrap="square">
            <a:spAutoFit/>
          </a:bodyPr>
          <a:lstStyle/>
          <a:p>
            <a:pPr defTabSz="820583">
              <a:defRPr/>
            </a:pPr>
            <a:r>
              <a:rPr lang="en-US" sz="1300" kern="0" dirty="0">
                <a:solidFill>
                  <a:sysClr val="windowText" lastClr="000000"/>
                </a:solidFill>
              </a:rPr>
              <a:t> </a:t>
            </a:r>
          </a:p>
          <a:p>
            <a:pPr defTabSz="820583">
              <a:defRPr/>
            </a:pPr>
            <a:endParaRPr lang="en-US" sz="1300" kern="0" dirty="0">
              <a:solidFill>
                <a:sysClr val="windowText" lastClr="000000"/>
              </a:solidFill>
            </a:endParaRPr>
          </a:p>
          <a:p>
            <a:pPr defTabSz="820583">
              <a:defRPr/>
            </a:pPr>
            <a:endParaRPr lang="en-US" sz="1300" kern="0" dirty="0">
              <a:solidFill>
                <a:sysClr val="windowText" lastClr="000000"/>
              </a:solidFill>
            </a:endParaRPr>
          </a:p>
          <a:p>
            <a:pPr defTabSz="820583">
              <a:defRPr/>
            </a:pPr>
            <a:endParaRPr lang="en-US" sz="1300" kern="0" dirty="0">
              <a:solidFill>
                <a:sysClr val="windowText" lastClr="000000"/>
              </a:solidFill>
            </a:endParaRPr>
          </a:p>
          <a:p>
            <a:pPr defTabSz="820583">
              <a:defRPr/>
            </a:pPr>
            <a:endParaRPr lang="en-US" sz="1300" kern="0" dirty="0">
              <a:solidFill>
                <a:sysClr val="windowText" lastClr="000000"/>
              </a:solidFill>
            </a:endParaRPr>
          </a:p>
          <a:p>
            <a:pPr defTabSz="820583">
              <a:defRPr/>
            </a:pPr>
            <a:endParaRPr lang="en-US" sz="1300" kern="0" dirty="0">
              <a:solidFill>
                <a:sysClr val="windowText" lastClr="000000"/>
              </a:solidFill>
            </a:endParaRPr>
          </a:p>
          <a:p>
            <a:pPr defTabSz="820583">
              <a:defRPr/>
            </a:pPr>
            <a:endParaRPr lang="en-US" sz="1300" kern="0" dirty="0">
              <a:solidFill>
                <a:sysClr val="windowText" lastClr="000000"/>
              </a:solidFill>
            </a:endParaRPr>
          </a:p>
          <a:p>
            <a:pPr defTabSz="820583">
              <a:defRPr/>
            </a:pPr>
            <a:endParaRPr lang="en-US" sz="1300" kern="0" dirty="0">
              <a:solidFill>
                <a:sysClr val="windowText" lastClr="000000"/>
              </a:solidFill>
            </a:endParaRPr>
          </a:p>
          <a:p>
            <a:pPr defTabSz="820583">
              <a:defRPr/>
            </a:pPr>
            <a:r>
              <a:rPr lang="en-US" sz="1300" kern="0" dirty="0">
                <a:solidFill>
                  <a:sysClr val="windowText" lastClr="000000"/>
                </a:solidFill>
              </a:rPr>
              <a:t>  </a:t>
            </a:r>
            <a:endParaRPr lang="en-US" sz="1300" kern="0" dirty="0">
              <a:solidFill>
                <a:sysClr val="windowText" lastClr="000000"/>
              </a:solidFill>
            </a:endParaRPr>
          </a:p>
        </p:txBody>
      </p:sp>
      <p:sp>
        <p:nvSpPr>
          <p:cNvPr id="39" name="TextBox 38"/>
          <p:cNvSpPr txBox="1"/>
          <p:nvPr/>
        </p:nvSpPr>
        <p:spPr>
          <a:xfrm>
            <a:off x="5493121" y="1426807"/>
            <a:ext cx="184731" cy="338554"/>
          </a:xfrm>
          <a:prstGeom prst="rect">
            <a:avLst/>
          </a:prstGeom>
          <a:noFill/>
        </p:spPr>
        <p:txBody>
          <a:bodyPr wrap="none" rtlCol="0">
            <a:spAutoFit/>
          </a:bodyPr>
          <a:lstStyle/>
          <a:p>
            <a:pPr defTabSz="820583">
              <a:defRPr/>
            </a:pPr>
            <a:endParaRPr lang="en-US" sz="1600" kern="0" dirty="0">
              <a:solidFill>
                <a:sysClr val="windowText" lastClr="000000"/>
              </a:solidFill>
            </a:endParaRPr>
          </a:p>
        </p:txBody>
      </p:sp>
      <p:sp>
        <p:nvSpPr>
          <p:cNvPr id="40" name="Rectangle 39"/>
          <p:cNvSpPr/>
          <p:nvPr/>
        </p:nvSpPr>
        <p:spPr>
          <a:xfrm>
            <a:off x="245006" y="1353242"/>
            <a:ext cx="4723303" cy="938719"/>
          </a:xfrm>
          <a:prstGeom prst="rect">
            <a:avLst/>
          </a:prstGeom>
        </p:spPr>
        <p:txBody>
          <a:bodyPr wrap="square">
            <a:spAutoFit/>
          </a:bodyPr>
          <a:lstStyle/>
          <a:p>
            <a:pPr defTabSz="820583">
              <a:defRPr/>
            </a:pPr>
            <a:r>
              <a:rPr lang="en-US" sz="1100" kern="0" dirty="0">
                <a:solidFill>
                  <a:sysClr val="windowText" lastClr="000000"/>
                </a:solidFill>
              </a:rPr>
              <a:t>CCM3 has a very strong sensitivity to vertical resolution in which higher resolution produces an unrealistic atmospheric state. This is shown in the  figures to the right in the subsidence region. The cause of this sensitivity is studied for the context of an aqua-planet.</a:t>
            </a:r>
          </a:p>
          <a:p>
            <a:pPr defTabSz="820583">
              <a:defRPr/>
            </a:pPr>
            <a:endParaRPr lang="en-US" sz="1100" kern="0" dirty="0">
              <a:solidFill>
                <a:sysClr val="windowText" lastClr="000000"/>
              </a:solidFill>
            </a:endParaRPr>
          </a:p>
        </p:txBody>
      </p:sp>
      <p:sp>
        <p:nvSpPr>
          <p:cNvPr id="41" name="Rectangle 40"/>
          <p:cNvSpPr/>
          <p:nvPr/>
        </p:nvSpPr>
        <p:spPr>
          <a:xfrm>
            <a:off x="170033" y="3306686"/>
            <a:ext cx="4498384" cy="267421"/>
          </a:xfrm>
          <a:prstGeom prst="rect">
            <a:avLst/>
          </a:prstGeom>
        </p:spPr>
        <p:txBody>
          <a:bodyPr>
            <a:spAutoFit/>
          </a:bodyPr>
          <a:lstStyle/>
          <a:p>
            <a:pPr defTabSz="820583">
              <a:defRPr/>
            </a:pPr>
            <a:r>
              <a:rPr lang="en-US" sz="1100" kern="0" dirty="0">
                <a:solidFill>
                  <a:sysClr val="windowText" lastClr="000000"/>
                </a:solidFill>
              </a:rPr>
              <a:t>.</a:t>
            </a:r>
          </a:p>
        </p:txBody>
      </p:sp>
      <p:sp>
        <p:nvSpPr>
          <p:cNvPr id="42" name="TextBox 41"/>
          <p:cNvSpPr txBox="1"/>
          <p:nvPr/>
        </p:nvSpPr>
        <p:spPr>
          <a:xfrm>
            <a:off x="245006" y="2750981"/>
            <a:ext cx="5173142" cy="267421"/>
          </a:xfrm>
          <a:prstGeom prst="rect">
            <a:avLst/>
          </a:prstGeom>
          <a:noFill/>
        </p:spPr>
        <p:txBody>
          <a:bodyPr wrap="square" rtlCol="0">
            <a:spAutoFit/>
          </a:bodyPr>
          <a:lstStyle/>
          <a:p>
            <a:pPr defTabSz="820583">
              <a:defRPr/>
            </a:pPr>
            <a:r>
              <a:rPr lang="en-US" sz="1100" kern="0" dirty="0">
                <a:solidFill>
                  <a:sysClr val="windowText" lastClr="000000"/>
                </a:solidFill>
              </a:rPr>
              <a:t> </a:t>
            </a:r>
          </a:p>
        </p:txBody>
      </p:sp>
      <p:sp>
        <p:nvSpPr>
          <p:cNvPr id="43" name="TextBox 42"/>
          <p:cNvSpPr txBox="1"/>
          <p:nvPr/>
        </p:nvSpPr>
        <p:spPr>
          <a:xfrm>
            <a:off x="245006" y="5252199"/>
            <a:ext cx="8471957" cy="769441"/>
          </a:xfrm>
          <a:prstGeom prst="rect">
            <a:avLst/>
          </a:prstGeom>
          <a:noFill/>
        </p:spPr>
        <p:txBody>
          <a:bodyPr wrap="square" rtlCol="0">
            <a:spAutoFit/>
          </a:bodyPr>
          <a:lstStyle/>
          <a:p>
            <a:pPr defTabSz="820583">
              <a:defRPr/>
            </a:pPr>
            <a:r>
              <a:rPr lang="en-US" sz="1100" kern="0" dirty="0">
                <a:solidFill>
                  <a:sysClr val="windowText" lastClr="000000"/>
                </a:solidFill>
              </a:rPr>
              <a:t>With the higher vertical resolution, the shallow convection parameterization requires the unreasonable states in order to become active and thus appears to be inaccurate at higher vertical resolution.  Normally, numerical approximations are expected to be more accurate at higher resolution. That is the case for many of the other parameterizations and for the dynamical core. Thus the shallow convection parameterization should be improved or replaced to allow increased vertical resolution in the model. It was replaced in the next version of the CAM.</a:t>
            </a:r>
          </a:p>
        </p:txBody>
      </p:sp>
      <p:sp>
        <p:nvSpPr>
          <p:cNvPr id="44" name="Rectangle 43"/>
          <p:cNvSpPr/>
          <p:nvPr/>
        </p:nvSpPr>
        <p:spPr>
          <a:xfrm>
            <a:off x="245006" y="2446433"/>
            <a:ext cx="4948223" cy="2462213"/>
          </a:xfrm>
          <a:prstGeom prst="rect">
            <a:avLst/>
          </a:prstGeom>
        </p:spPr>
        <p:txBody>
          <a:bodyPr wrap="square">
            <a:spAutoFit/>
          </a:bodyPr>
          <a:lstStyle/>
          <a:p>
            <a:pPr defTabSz="820583">
              <a:defRPr/>
            </a:pPr>
            <a:r>
              <a:rPr lang="en-US" sz="1100" kern="0" dirty="0">
                <a:solidFill>
                  <a:sysClr val="windowText" lastClr="000000"/>
                </a:solidFill>
              </a:rPr>
              <a:t>The source of the sensitivity is studied by considering the evolution of the 60-level model starting from a state created by the 26-level model. The cause is shown to be the discrete approximations in the shallow convection. When the 60-level model is presented with an initial state interpolated from a 26-level model state, the columns are stable by the discrete test in the shallow convection (top middle figure to right), even though they are unstable when the discrete calculation is based on the coarser 26-level grid (top left figure).</a:t>
            </a:r>
          </a:p>
          <a:p>
            <a:pPr defTabSz="820583">
              <a:defRPr/>
            </a:pPr>
            <a:r>
              <a:rPr lang="en-US" sz="1100" kern="0" dirty="0">
                <a:solidFill>
                  <a:sysClr val="windowText" lastClr="000000"/>
                </a:solidFill>
              </a:rPr>
              <a:t>The Planetary Boundary Layer parameterization pumps water vapor into the lower troposphere, low clouds increase to unrealistic levels and force strong </a:t>
            </a:r>
            <a:r>
              <a:rPr lang="en-US" sz="1100" kern="0" dirty="0" err="1">
                <a:solidFill>
                  <a:sysClr val="windowText" lastClr="000000"/>
                </a:solidFill>
              </a:rPr>
              <a:t>longwave</a:t>
            </a:r>
            <a:r>
              <a:rPr lang="en-US" sz="1100" kern="0" dirty="0">
                <a:solidFill>
                  <a:sysClr val="windowText" lastClr="000000"/>
                </a:solidFill>
              </a:rPr>
              <a:t> </a:t>
            </a:r>
            <a:r>
              <a:rPr lang="en-US" sz="1100" kern="0" dirty="0" err="1">
                <a:solidFill>
                  <a:sysClr val="windowText" lastClr="000000"/>
                </a:solidFill>
              </a:rPr>
              <a:t>radiative</a:t>
            </a:r>
            <a:r>
              <a:rPr lang="en-US" sz="1100" kern="0" dirty="0">
                <a:solidFill>
                  <a:sysClr val="windowText" lastClr="000000"/>
                </a:solidFill>
              </a:rPr>
              <a:t> cooling. This destabilizes the column until the discrete test is satisfied on the 60-level grid and the shallow convection becomes active again (sequence of remaining figures to right).  However the simulated state is by then very different and unlike the earth's atmosphere. Similar unrealistic behavior has been seen in earth-like simulations with higher resolution.</a:t>
            </a:r>
          </a:p>
        </p:txBody>
      </p:sp>
      <p:pic>
        <p:nvPicPr>
          <p:cNvPr id="45" name="Picture 44" descr="RELHUM.aquea31h+aquea31u+aquea31n.gif"/>
          <p:cNvPicPr>
            <a:picLocks noChangeAspect="1"/>
          </p:cNvPicPr>
          <p:nvPr/>
        </p:nvPicPr>
        <p:blipFill>
          <a:blip r:embed="rId2" cstate="print"/>
          <a:srcRect l="8824" t="31818" r="20588" b="18182"/>
          <a:stretch>
            <a:fillRect/>
          </a:stretch>
        </p:blipFill>
        <p:spPr>
          <a:xfrm>
            <a:off x="4893336" y="1206111"/>
            <a:ext cx="1274542" cy="1146392"/>
          </a:xfrm>
          <a:prstGeom prst="rect">
            <a:avLst/>
          </a:prstGeom>
        </p:spPr>
      </p:pic>
      <p:pic>
        <p:nvPicPr>
          <p:cNvPr id="46" name="Picture 45" descr="CLOUD.aquea31h+aquea31u+aquea31n.gif"/>
          <p:cNvPicPr>
            <a:picLocks noChangeAspect="1"/>
          </p:cNvPicPr>
          <p:nvPr/>
        </p:nvPicPr>
        <p:blipFill>
          <a:blip r:embed="rId3" cstate="print"/>
          <a:srcRect l="7843" t="31818" r="19608" b="18182"/>
          <a:stretch>
            <a:fillRect/>
          </a:stretch>
        </p:blipFill>
        <p:spPr>
          <a:xfrm>
            <a:off x="6207448" y="1206111"/>
            <a:ext cx="1309946" cy="1146392"/>
          </a:xfrm>
          <a:prstGeom prst="rect">
            <a:avLst/>
          </a:prstGeom>
        </p:spPr>
      </p:pic>
      <p:pic>
        <p:nvPicPr>
          <p:cNvPr id="47" name="Picture 46" descr="QRL.aquea31h+aquea31u+aquea31n.gif"/>
          <p:cNvPicPr>
            <a:picLocks noChangeAspect="1"/>
          </p:cNvPicPr>
          <p:nvPr/>
        </p:nvPicPr>
        <p:blipFill>
          <a:blip r:embed="rId4" cstate="print"/>
          <a:srcRect l="8824" t="31818" r="20588" b="18182"/>
          <a:stretch>
            <a:fillRect/>
          </a:stretch>
        </p:blipFill>
        <p:spPr>
          <a:xfrm>
            <a:off x="7517394" y="1206111"/>
            <a:ext cx="1274542" cy="1146392"/>
          </a:xfrm>
          <a:prstGeom prst="rect">
            <a:avLst/>
          </a:prstGeom>
        </p:spPr>
      </p:pic>
      <p:sp>
        <p:nvSpPr>
          <p:cNvPr id="48" name="TextBox 47"/>
          <p:cNvSpPr txBox="1"/>
          <p:nvPr/>
        </p:nvSpPr>
        <p:spPr>
          <a:xfrm>
            <a:off x="5021789" y="985415"/>
            <a:ext cx="1136850" cy="230832"/>
          </a:xfrm>
          <a:prstGeom prst="rect">
            <a:avLst/>
          </a:prstGeom>
          <a:noFill/>
        </p:spPr>
        <p:txBody>
          <a:bodyPr wrap="none" rtlCol="0">
            <a:spAutoFit/>
          </a:bodyPr>
          <a:lstStyle/>
          <a:p>
            <a:pPr defTabSz="820583">
              <a:defRPr/>
            </a:pPr>
            <a:r>
              <a:rPr lang="en-US" sz="900" kern="0" dirty="0">
                <a:solidFill>
                  <a:sysClr val="windowText" lastClr="000000"/>
                </a:solidFill>
              </a:rPr>
              <a:t>RELATIVE HUMIDITY</a:t>
            </a:r>
            <a:endParaRPr lang="en-US" sz="900" kern="0" dirty="0">
              <a:solidFill>
                <a:sysClr val="windowText" lastClr="000000"/>
              </a:solidFill>
            </a:endParaRPr>
          </a:p>
        </p:txBody>
      </p:sp>
      <p:sp>
        <p:nvSpPr>
          <p:cNvPr id="49" name="TextBox 48"/>
          <p:cNvSpPr txBox="1"/>
          <p:nvPr/>
        </p:nvSpPr>
        <p:spPr>
          <a:xfrm>
            <a:off x="6673054" y="985415"/>
            <a:ext cx="544447" cy="237707"/>
          </a:xfrm>
          <a:prstGeom prst="rect">
            <a:avLst/>
          </a:prstGeom>
          <a:noFill/>
        </p:spPr>
        <p:txBody>
          <a:bodyPr wrap="square" rtlCol="0">
            <a:spAutoFit/>
          </a:bodyPr>
          <a:lstStyle/>
          <a:p>
            <a:pPr defTabSz="820583">
              <a:defRPr/>
            </a:pPr>
            <a:r>
              <a:rPr lang="en-US" sz="900" kern="0" dirty="0">
                <a:solidFill>
                  <a:sysClr val="windowText" lastClr="000000"/>
                </a:solidFill>
              </a:rPr>
              <a:t>CLOUD</a:t>
            </a:r>
            <a:endParaRPr lang="en-US" sz="900" kern="0" dirty="0">
              <a:solidFill>
                <a:sysClr val="windowText" lastClr="000000"/>
              </a:solidFill>
            </a:endParaRPr>
          </a:p>
        </p:txBody>
      </p:sp>
      <p:sp>
        <p:nvSpPr>
          <p:cNvPr id="50" name="TextBox 49"/>
          <p:cNvSpPr txBox="1"/>
          <p:nvPr/>
        </p:nvSpPr>
        <p:spPr>
          <a:xfrm>
            <a:off x="7879891" y="985415"/>
            <a:ext cx="716863" cy="230832"/>
          </a:xfrm>
          <a:prstGeom prst="rect">
            <a:avLst/>
          </a:prstGeom>
          <a:noFill/>
        </p:spPr>
        <p:txBody>
          <a:bodyPr wrap="none" rtlCol="0">
            <a:spAutoFit/>
          </a:bodyPr>
          <a:lstStyle/>
          <a:p>
            <a:pPr defTabSz="820583">
              <a:defRPr/>
            </a:pPr>
            <a:r>
              <a:rPr lang="en-US" sz="900" kern="0" dirty="0">
                <a:solidFill>
                  <a:sysClr val="windowText" lastClr="000000"/>
                </a:solidFill>
              </a:rPr>
              <a:t>RADIATION</a:t>
            </a:r>
            <a:endParaRPr lang="en-US" sz="900" kern="0" dirty="0">
              <a:solidFill>
                <a:sysClr val="windowText" lastClr="000000"/>
              </a:solidFill>
            </a:endParaRPr>
          </a:p>
        </p:txBody>
      </p:sp>
      <p:pic>
        <p:nvPicPr>
          <p:cNvPr id="51" name="Picture 50" descr="aquea31y.h+hs.0hr.gif"/>
          <p:cNvPicPr>
            <a:picLocks noChangeAspect="1"/>
          </p:cNvPicPr>
          <p:nvPr/>
        </p:nvPicPr>
        <p:blipFill>
          <a:blip r:embed="rId5" cstate="print"/>
          <a:srcRect l="8824" t="27273" r="20588" b="18182"/>
          <a:stretch>
            <a:fillRect/>
          </a:stretch>
        </p:blipFill>
        <p:spPr>
          <a:xfrm>
            <a:off x="5268202" y="2530285"/>
            <a:ext cx="1124596" cy="1103479"/>
          </a:xfrm>
          <a:prstGeom prst="rect">
            <a:avLst/>
          </a:prstGeom>
        </p:spPr>
      </p:pic>
      <p:pic>
        <p:nvPicPr>
          <p:cNvPr id="52" name="Picture 51" descr="aquea31x.h+hs.0hr.gif"/>
          <p:cNvPicPr>
            <a:picLocks noChangeAspect="1"/>
          </p:cNvPicPr>
          <p:nvPr/>
        </p:nvPicPr>
        <p:blipFill>
          <a:blip r:embed="rId6" cstate="print"/>
          <a:srcRect l="8824" t="27273" r="20588" b="18182"/>
          <a:stretch>
            <a:fillRect/>
          </a:stretch>
        </p:blipFill>
        <p:spPr>
          <a:xfrm>
            <a:off x="6467771" y="2530285"/>
            <a:ext cx="1124596" cy="1103479"/>
          </a:xfrm>
          <a:prstGeom prst="rect">
            <a:avLst/>
          </a:prstGeom>
        </p:spPr>
      </p:pic>
      <p:pic>
        <p:nvPicPr>
          <p:cNvPr id="53" name="Picture 52" descr="aquea31x.h+hs.1hr.gif"/>
          <p:cNvPicPr>
            <a:picLocks noChangeAspect="1"/>
          </p:cNvPicPr>
          <p:nvPr/>
        </p:nvPicPr>
        <p:blipFill>
          <a:blip r:embed="rId7" cstate="print"/>
          <a:srcRect l="8823" t="27273" r="20588" b="18182"/>
          <a:stretch>
            <a:fillRect/>
          </a:stretch>
        </p:blipFill>
        <p:spPr>
          <a:xfrm>
            <a:off x="7667340" y="2530285"/>
            <a:ext cx="1124596" cy="1103479"/>
          </a:xfrm>
          <a:prstGeom prst="rect">
            <a:avLst/>
          </a:prstGeom>
        </p:spPr>
      </p:pic>
      <p:pic>
        <p:nvPicPr>
          <p:cNvPr id="54" name="Picture 53" descr="aquea31x.h+hs.2hr.gif"/>
          <p:cNvPicPr>
            <a:picLocks noChangeAspect="1"/>
          </p:cNvPicPr>
          <p:nvPr/>
        </p:nvPicPr>
        <p:blipFill>
          <a:blip r:embed="rId8" cstate="print"/>
          <a:srcRect l="8824" t="27273" r="20588" b="18182"/>
          <a:stretch>
            <a:fillRect/>
          </a:stretch>
        </p:blipFill>
        <p:spPr>
          <a:xfrm>
            <a:off x="5268202" y="3707329"/>
            <a:ext cx="1124596" cy="1103479"/>
          </a:xfrm>
          <a:prstGeom prst="rect">
            <a:avLst/>
          </a:prstGeom>
        </p:spPr>
      </p:pic>
      <p:pic>
        <p:nvPicPr>
          <p:cNvPr id="55" name="Picture 54" descr="aquea31x.h+hs.3hr.gif"/>
          <p:cNvPicPr>
            <a:picLocks noChangeAspect="1"/>
          </p:cNvPicPr>
          <p:nvPr/>
        </p:nvPicPr>
        <p:blipFill>
          <a:blip r:embed="rId9" cstate="print"/>
          <a:srcRect l="8824" t="27273" r="20588" b="18182"/>
          <a:stretch>
            <a:fillRect/>
          </a:stretch>
        </p:blipFill>
        <p:spPr>
          <a:xfrm>
            <a:off x="6467771" y="3707329"/>
            <a:ext cx="1124596" cy="1103479"/>
          </a:xfrm>
          <a:prstGeom prst="rect">
            <a:avLst/>
          </a:prstGeom>
        </p:spPr>
      </p:pic>
      <p:pic>
        <p:nvPicPr>
          <p:cNvPr id="56" name="Picture 55" descr="aquea31x.h+hs.6hr.gif"/>
          <p:cNvPicPr>
            <a:picLocks noChangeAspect="1"/>
          </p:cNvPicPr>
          <p:nvPr/>
        </p:nvPicPr>
        <p:blipFill>
          <a:blip r:embed="rId10" cstate="print"/>
          <a:srcRect l="8823" t="27273" r="20588" b="18182"/>
          <a:stretch>
            <a:fillRect/>
          </a:stretch>
        </p:blipFill>
        <p:spPr>
          <a:xfrm>
            <a:off x="7667340" y="3707329"/>
            <a:ext cx="1124596" cy="1103479"/>
          </a:xfrm>
          <a:prstGeom prst="rect">
            <a:avLst/>
          </a:prstGeom>
        </p:spPr>
      </p:pic>
      <p:sp>
        <p:nvSpPr>
          <p:cNvPr id="57" name="TextBox 56"/>
          <p:cNvSpPr txBox="1"/>
          <p:nvPr/>
        </p:nvSpPr>
        <p:spPr>
          <a:xfrm>
            <a:off x="5568094" y="4810808"/>
            <a:ext cx="3298814" cy="369332"/>
          </a:xfrm>
          <a:prstGeom prst="rect">
            <a:avLst/>
          </a:prstGeom>
          <a:noFill/>
        </p:spPr>
        <p:txBody>
          <a:bodyPr wrap="square" rtlCol="0">
            <a:spAutoFit/>
          </a:bodyPr>
          <a:lstStyle/>
          <a:p>
            <a:pPr defTabSz="820583">
              <a:defRPr/>
            </a:pPr>
            <a:r>
              <a:rPr lang="en-US" sz="900" kern="0" dirty="0">
                <a:solidFill>
                  <a:sysClr val="windowText" lastClr="000000"/>
                </a:solidFill>
              </a:rPr>
              <a:t>Evolution of stability measure. Unstable when the vertical bar from the solid line ends to the right of the dashed line.</a:t>
            </a:r>
            <a:endParaRPr lang="en-US" sz="900" kern="0" dirty="0">
              <a:solidFill>
                <a:sysClr val="windowText" lastClr="000000"/>
              </a:solidFill>
            </a:endParaRPr>
          </a:p>
        </p:txBody>
      </p:sp>
    </p:spTree>
    <p:extLst>
      <p:ext uri="{BB962C8B-B14F-4D97-AF65-F5344CB8AC3E}">
        <p14:creationId xmlns:p14="http://schemas.microsoft.com/office/powerpoint/2010/main" val="1113546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402</Words>
  <Application>Microsoft Office PowerPoint</Application>
  <PresentationFormat>On-screen Show (4:3)</PresentationFormat>
  <Paragraphs>24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2014-12-09T22:16:37Z</dcterms:created>
  <dcterms:modified xsi:type="dcterms:W3CDTF">2014-12-09T22:18:44Z</dcterms:modified>
</cp:coreProperties>
</file>