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0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495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0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 lIns="91399" tIns="45700" rIns="91399" bIns="4570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8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03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lIns="91399" tIns="45700" rIns="91399" bIns="45700"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9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9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2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15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399" tIns="45700" rIns="91399" bIns="45700" anchor="b"/>
          <a:lstStyle>
            <a:lvl1pPr marL="0" indent="0">
              <a:buNone/>
              <a:defRPr sz="2400" b="1"/>
            </a:lvl1pPr>
            <a:lvl2pPr marL="456996" indent="0">
              <a:buNone/>
              <a:defRPr sz="2000" b="1"/>
            </a:lvl2pPr>
            <a:lvl3pPr marL="913996" indent="0">
              <a:buNone/>
              <a:defRPr sz="1800" b="1"/>
            </a:lvl3pPr>
            <a:lvl4pPr marL="1370992" indent="0">
              <a:buNone/>
              <a:defRPr sz="1600" b="1"/>
            </a:lvl4pPr>
            <a:lvl5pPr marL="1827989" indent="0">
              <a:buNone/>
              <a:defRPr sz="1600" b="1"/>
            </a:lvl5pPr>
            <a:lvl6pPr marL="2284988" indent="0">
              <a:buNone/>
              <a:defRPr sz="1600" b="1"/>
            </a:lvl6pPr>
            <a:lvl7pPr marL="2741984" indent="0">
              <a:buNone/>
              <a:defRPr sz="1600" b="1"/>
            </a:lvl7pPr>
            <a:lvl8pPr marL="3198982" indent="0">
              <a:buNone/>
              <a:defRPr sz="1600" b="1"/>
            </a:lvl8pPr>
            <a:lvl9pPr marL="365598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399" tIns="45700" rIns="91399" bIns="457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1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404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91399" tIns="45700" rIns="91399" bIns="4570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1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  <a:prstGeom prst="rect">
            <a:avLst/>
          </a:prstGeom>
        </p:spPr>
        <p:txBody>
          <a:bodyPr lIns="91399" tIns="45700" rIns="91399" bIns="45700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3200"/>
            </a:lvl1pPr>
            <a:lvl2pPr marL="456996" indent="0">
              <a:buNone/>
              <a:defRPr sz="2800"/>
            </a:lvl2pPr>
            <a:lvl3pPr marL="913996" indent="0">
              <a:buNone/>
              <a:defRPr sz="2400"/>
            </a:lvl3pPr>
            <a:lvl4pPr marL="1370992" indent="0">
              <a:buNone/>
              <a:defRPr sz="2000"/>
            </a:lvl4pPr>
            <a:lvl5pPr marL="1827989" indent="0">
              <a:buNone/>
              <a:defRPr sz="2000"/>
            </a:lvl5pPr>
            <a:lvl6pPr marL="2284988" indent="0">
              <a:buNone/>
              <a:defRPr sz="2000"/>
            </a:lvl6pPr>
            <a:lvl7pPr marL="2741984" indent="0">
              <a:buNone/>
              <a:defRPr sz="2000"/>
            </a:lvl7pPr>
            <a:lvl8pPr marL="3198982" indent="0">
              <a:buNone/>
              <a:defRPr sz="2000"/>
            </a:lvl8pPr>
            <a:lvl9pPr marL="365598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2"/>
          </a:xfrm>
          <a:prstGeom prst="rect">
            <a:avLst/>
          </a:prstGeom>
        </p:spPr>
        <p:txBody>
          <a:bodyPr lIns="91399" tIns="45700" rIns="91399" bIns="45700"/>
          <a:lstStyle>
            <a:lvl1pPr marL="0" indent="0">
              <a:buNone/>
              <a:defRPr sz="1400"/>
            </a:lvl1pPr>
            <a:lvl2pPr marL="456996" indent="0">
              <a:buNone/>
              <a:defRPr sz="1200"/>
            </a:lvl2pPr>
            <a:lvl3pPr marL="913996" indent="0">
              <a:buNone/>
              <a:defRPr sz="1000"/>
            </a:lvl3pPr>
            <a:lvl4pPr marL="1370992" indent="0">
              <a:buNone/>
              <a:defRPr sz="900"/>
            </a:lvl4pPr>
            <a:lvl5pPr marL="1827989" indent="0">
              <a:buNone/>
              <a:defRPr sz="900"/>
            </a:lvl5pPr>
            <a:lvl6pPr marL="2284988" indent="0">
              <a:buNone/>
              <a:defRPr sz="900"/>
            </a:lvl6pPr>
            <a:lvl7pPr marL="2741984" indent="0">
              <a:buNone/>
              <a:defRPr sz="900"/>
            </a:lvl7pPr>
            <a:lvl8pPr marL="3198982" indent="0">
              <a:buNone/>
              <a:defRPr sz="900"/>
            </a:lvl8pPr>
            <a:lvl9pPr marL="365598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399" tIns="45700" rIns="91399" bIns="45700"/>
          <a:lstStyle/>
          <a:p>
            <a:pPr defTabSz="456996"/>
            <a:fld id="{F92B1AB0-CC2B-B645-BFEB-86A55FD310AF}" type="slidenum">
              <a:rPr lang="en-US">
                <a:solidFill>
                  <a:prstClr val="black"/>
                </a:solidFill>
              </a:rPr>
              <a:pPr defTabSz="456996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3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5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699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8" indent="-342748" algn="l" defTabSz="456996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21" indent="-285624" algn="l" defTabSz="456996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93" indent="-228500" algn="l" defTabSz="456996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92" indent="-228500" algn="l" defTabSz="456996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88" indent="-228500" algn="l" defTabSz="45699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85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84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80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78" indent="-228500" algn="l" defTabSz="45699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6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89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88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84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82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80" algn="l" defTabSz="4569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42455" y="111838"/>
            <a:ext cx="8934094" cy="6693449"/>
            <a:chOff x="-152400" y="0"/>
            <a:chExt cx="9827502" cy="732041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28600" y="838200"/>
              <a:ext cx="4114799" cy="2057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207971" indent="-207971" algn="ctr" defTabSz="456943">
                <a:spcBef>
                  <a:spcPct val="15000"/>
                </a:spcBef>
              </a:pPr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-1" y="3445011"/>
              <a:ext cx="4419599" cy="3276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207971" indent="-207971" algn="ctr" defTabSz="456943">
                <a:spcBef>
                  <a:spcPct val="15000"/>
                </a:spcBef>
              </a:pPr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Approach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r>
                <a:rPr lang="en-US" dirty="0">
                  <a:solidFill>
                    <a:prstClr val="black"/>
                  </a:solidFill>
                </a:rPr>
                <a:t>Analyze observations of sea surface temperature (SST) and Indian monsoon rainfall, and relate the strength of the TBO to the phase of the </a:t>
              </a:r>
              <a:r>
                <a:rPr lang="en-US" dirty="0" err="1">
                  <a:solidFill>
                    <a:prstClr val="black"/>
                  </a:solidFill>
                </a:rPr>
                <a:t>Interdecadal</a:t>
              </a:r>
              <a:r>
                <a:rPr lang="en-US" dirty="0">
                  <a:solidFill>
                    <a:prstClr val="black"/>
                  </a:solidFill>
                </a:rPr>
                <a:t> Pacific Oscillation (IPO)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r>
                <a:rPr lang="en-US" dirty="0">
                  <a:solidFill>
                    <a:prstClr val="black"/>
                  </a:solidFill>
                </a:rPr>
                <a:t>Identify decadal periods when the IPO is positive (somewhat warmer than normal SSTs in the eastern tropical Pacific)  and negative, and connect to the TBO</a:t>
              </a:r>
            </a:p>
            <a:p>
              <a:pPr marL="207971" indent="-207971" defTabSz="456943">
                <a:spcBef>
                  <a:spcPct val="15000"/>
                </a:spcBef>
                <a:buFontTx/>
                <a:buChar char="•"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152400" y="0"/>
              <a:ext cx="9524999" cy="706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 defTabSz="456943">
                <a:defRPr/>
              </a:pPr>
              <a:r>
                <a:rPr lang="en-US" b="1" dirty="0">
                  <a:solidFill>
                    <a:prstClr val="black"/>
                  </a:solidFill>
                  <a:latin typeface="Arial"/>
                  <a:cs typeface="Arial" charset="0"/>
                </a:rPr>
                <a:t>Decadal variability influences year-to-year climate fluctuations in the tropical Indo-Pacifi</a:t>
              </a:r>
              <a:r>
                <a:rPr lang="en-US" b="1" dirty="0">
                  <a:solidFill>
                    <a:prstClr val="black"/>
                  </a:solidFill>
                  <a:latin typeface="Arial"/>
                </a:rPr>
                <a:t>c region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4495799" y="685799"/>
              <a:ext cx="4343399" cy="403927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defTabSz="456943"/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343399" y="914399"/>
              <a:ext cx="4419599" cy="403927"/>
            </a:xfrm>
            <a:prstGeom prst="rect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defTabSz="456943"/>
              <a:endParaRPr lang="en-US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19" name="TextBox 24"/>
            <p:cNvSpPr txBox="1">
              <a:spLocks noChangeArrowheads="1"/>
            </p:cNvSpPr>
            <p:nvPr/>
          </p:nvSpPr>
          <p:spPr bwMode="auto">
            <a:xfrm>
              <a:off x="4190999" y="4643436"/>
              <a:ext cx="5105400" cy="2524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algn="ctr" defTabSz="456943"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Impact</a:t>
              </a:r>
            </a:p>
            <a:p>
              <a:pPr defTabSz="456943">
                <a:defRPr/>
              </a:pPr>
              <a:r>
                <a:rPr lang="en-US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During decades of positive IPO (from the late-1970s to the late-1990s), the Indo-Pacific climate system was less biennial and the TBO was weak, and the opposite after the late 1990s with corresponding improved predictability. </a:t>
              </a:r>
              <a:endParaRPr lang="en-US" dirty="0">
                <a:solidFill>
                  <a:prstClr val="black"/>
                </a:solidFill>
              </a:endParaRPr>
            </a:p>
            <a:p>
              <a:pPr defTabSz="456943">
                <a:defRPr/>
              </a:pPr>
              <a:endParaRPr lang="en-US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20" name="TextBox 26"/>
            <p:cNvSpPr txBox="1"/>
            <p:nvPr/>
          </p:nvSpPr>
          <p:spPr>
            <a:xfrm>
              <a:off x="228599" y="6882823"/>
              <a:ext cx="8813170" cy="43758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456943">
                <a:defRPr/>
              </a:pPr>
              <a:r>
                <a:rPr lang="en-US" sz="1000" dirty="0">
                  <a:solidFill>
                    <a:prstClr val="black"/>
                  </a:solidFill>
                </a:rPr>
                <a:t>Meehl, G.A., and J.M. </a:t>
              </a:r>
              <a:r>
                <a:rPr lang="en-US" sz="1000" dirty="0" err="1">
                  <a:solidFill>
                    <a:prstClr val="black"/>
                  </a:solidFill>
                </a:rPr>
                <a:t>Arblaster</a:t>
              </a:r>
              <a:r>
                <a:rPr lang="en-US" sz="1000" dirty="0">
                  <a:solidFill>
                    <a:prstClr val="black"/>
                  </a:solidFill>
                </a:rPr>
                <a:t>, 2012:  Relating the strength of the </a:t>
              </a:r>
              <a:r>
                <a:rPr lang="en-US" sz="1000" dirty="0" err="1">
                  <a:solidFill>
                    <a:prstClr val="black"/>
                  </a:solidFill>
                </a:rPr>
                <a:t>tropospheric</a:t>
              </a:r>
              <a:r>
                <a:rPr lang="en-US" sz="1000" dirty="0">
                  <a:solidFill>
                    <a:prstClr val="black"/>
                  </a:solidFill>
                </a:rPr>
                <a:t> biennial oscillation (TBO) to the phase of the </a:t>
              </a:r>
              <a:r>
                <a:rPr lang="en-US" sz="1000" dirty="0" err="1">
                  <a:solidFill>
                    <a:prstClr val="black"/>
                  </a:solidFill>
                </a:rPr>
                <a:t>Interdecadal</a:t>
              </a:r>
              <a:r>
                <a:rPr lang="en-US" sz="1000" dirty="0">
                  <a:solidFill>
                    <a:prstClr val="black"/>
                  </a:solidFill>
                </a:rPr>
                <a:t> Pacific Oscillation (IPO).  </a:t>
              </a:r>
              <a:r>
                <a:rPr lang="en-US" sz="1000" i="1" dirty="0" err="1">
                  <a:solidFill>
                    <a:prstClr val="black"/>
                  </a:solidFill>
                </a:rPr>
                <a:t>Geophys</a:t>
              </a:r>
              <a:r>
                <a:rPr lang="en-US" sz="1000" i="1" dirty="0">
                  <a:solidFill>
                    <a:prstClr val="black"/>
                  </a:solidFill>
                </a:rPr>
                <a:t>. Res. </a:t>
              </a:r>
              <a:r>
                <a:rPr lang="en-US" sz="1000" i="1" dirty="0" err="1">
                  <a:solidFill>
                    <a:prstClr val="black"/>
                  </a:solidFill>
                </a:rPr>
                <a:t>Lett</a:t>
              </a:r>
              <a:r>
                <a:rPr lang="en-US" sz="1000" i="1" dirty="0">
                  <a:solidFill>
                    <a:prstClr val="black"/>
                  </a:solidFill>
                </a:rPr>
                <a:t>.</a:t>
              </a:r>
              <a:r>
                <a:rPr lang="en-US" sz="1000" dirty="0">
                  <a:solidFill>
                    <a:prstClr val="black"/>
                  </a:solidFill>
                </a:rPr>
                <a:t>, doi:10.1029/2012GL053386.</a:t>
              </a:r>
            </a:p>
          </p:txBody>
        </p:sp>
        <p:sp>
          <p:nvSpPr>
            <p:cNvPr id="21" name="TextBox 27"/>
            <p:cNvSpPr txBox="1">
              <a:spLocks noChangeArrowheads="1"/>
            </p:cNvSpPr>
            <p:nvPr/>
          </p:nvSpPr>
          <p:spPr bwMode="auto">
            <a:xfrm>
              <a:off x="7492484" y="442152"/>
              <a:ext cx="2182618" cy="4948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Global wavelet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spectra for the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Indian monsoon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(top) and ENSO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(bottom) with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vertical line at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the biennial 2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year period 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showing a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larger amplitude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TBO for decadal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periods of negative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IPO (blue lines),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and weaker TBO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for positive IPO</a:t>
              </a:r>
            </a:p>
            <a:p>
              <a:pPr defTabSz="456943"/>
              <a:r>
                <a:rPr lang="en-US" dirty="0">
                  <a:solidFill>
                    <a:srgbClr val="0066FF"/>
                  </a:solidFill>
                  <a:latin typeface="Calibri" pitchFamily="34" charset="0"/>
                </a:rPr>
                <a:t>(red lines)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-152400" y="808106"/>
              <a:ext cx="48768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pPr marL="207971" indent="-207971" algn="ctr" defTabSz="456943">
                <a:spcBef>
                  <a:spcPct val="15000"/>
                </a:spcBef>
                <a:defRPr/>
              </a:pPr>
              <a:r>
                <a:rPr lang="en-US" b="1" dirty="0">
                  <a:solidFill>
                    <a:prstClr val="black"/>
                  </a:solidFill>
                  <a:latin typeface="Calibri" pitchFamily="34" charset="0"/>
                </a:rPr>
                <a:t>Objective</a:t>
              </a:r>
            </a:p>
            <a:p>
              <a:pPr marL="207971" defTabSz="456943">
                <a:spcBef>
                  <a:spcPts val="0"/>
                </a:spcBef>
                <a:defRPr/>
              </a:pPr>
              <a:r>
                <a:rPr lang="en-US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Determine why the Indo-Pacific climate system, encompassing the Indian monsoon and ENSO, is more biennial during certain decades than others.  That is, what determines the strength of the </a:t>
              </a:r>
              <a:r>
                <a:rPr lang="en-US" dirty="0" err="1">
                  <a:solidFill>
                    <a:prstClr val="black"/>
                  </a:solidFill>
                  <a:latin typeface="Arial" charset="0"/>
                  <a:cs typeface="Arial" charset="0"/>
                </a:rPr>
                <a:t>tropospheric</a:t>
              </a:r>
              <a:r>
                <a:rPr lang="en-US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biennial oscillation (TBO) with associated predictability of the tropical </a:t>
              </a:r>
              <a:r>
                <a:rPr lang="en-US" dirty="0" err="1">
                  <a:solidFill>
                    <a:prstClr val="black"/>
                  </a:solidFill>
                  <a:latin typeface="Arial" charset="0"/>
                  <a:cs typeface="Arial" charset="0"/>
                </a:rPr>
                <a:t>interannual</a:t>
              </a:r>
              <a:r>
                <a:rPr lang="en-US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climate system on decadal timescales</a:t>
              </a:r>
              <a:endParaRPr lang="en-US" b="1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pic>
          <p:nvPicPr>
            <p:cNvPr id="23" name="Picture 22" descr="spectra_revised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565649" y="838200"/>
              <a:ext cx="2749550" cy="3733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322732187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DOE-CA_Site_Review_Template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2</cp:revision>
  <dcterms:created xsi:type="dcterms:W3CDTF">2014-12-09T20:35:48Z</dcterms:created>
  <dcterms:modified xsi:type="dcterms:W3CDTF">2014-12-09T20:39:24Z</dcterms:modified>
</cp:coreProperties>
</file>