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EB15"/>
    <a:srgbClr val="E22C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05" d="100"/>
          <a:sy n="105" d="100"/>
        </p:scale>
        <p:origin x="-4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2854A-A43D-AF43-9398-63004B282FC7}" type="datetimeFigureOut">
              <a:rPr lang="en-US" smtClean="0"/>
              <a:t>5/3/12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07F5D-52C8-A74F-BD32-CE089909A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8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5C633B-8297-074A-B3FF-10EF20A0E217}" type="slidenum">
              <a:rPr lang="en-US"/>
              <a:pPr/>
              <a:t>1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5" charset="0"/>
              <a:ea typeface="ＭＳ Ｐゴシック" pitchFamily="3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A0E-A6DF-6D4A-8302-AB3A71B5E327}" type="datetimeFigureOut">
              <a:rPr lang="en-US" smtClean="0"/>
              <a:t>5/3/12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8AAD-6208-374C-B9CA-376BA62C1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A0E-A6DF-6D4A-8302-AB3A71B5E327}" type="datetimeFigureOut">
              <a:rPr lang="en-US" smtClean="0"/>
              <a:t>5/3/12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8AAD-6208-374C-B9CA-376BA62C1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A0E-A6DF-6D4A-8302-AB3A71B5E327}" type="datetimeFigureOut">
              <a:rPr lang="en-US" smtClean="0"/>
              <a:t>5/3/12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8AAD-6208-374C-B9CA-376BA62C1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A0E-A6DF-6D4A-8302-AB3A71B5E327}" type="datetimeFigureOut">
              <a:rPr lang="en-US" smtClean="0"/>
              <a:t>5/3/12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8AAD-6208-374C-B9CA-376BA62C1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A0E-A6DF-6D4A-8302-AB3A71B5E327}" type="datetimeFigureOut">
              <a:rPr lang="en-US" smtClean="0"/>
              <a:t>5/3/12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8AAD-6208-374C-B9CA-376BA62C1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A0E-A6DF-6D4A-8302-AB3A71B5E327}" type="datetimeFigureOut">
              <a:rPr lang="en-US" smtClean="0"/>
              <a:t>5/3/12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8AAD-6208-374C-B9CA-376BA62C1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A0E-A6DF-6D4A-8302-AB3A71B5E327}" type="datetimeFigureOut">
              <a:rPr lang="en-US" smtClean="0"/>
              <a:t>5/3/12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8AAD-6208-374C-B9CA-376BA62C1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A0E-A6DF-6D4A-8302-AB3A71B5E327}" type="datetimeFigureOut">
              <a:rPr lang="en-US" smtClean="0"/>
              <a:t>5/3/12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8AAD-6208-374C-B9CA-376BA62C1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A0E-A6DF-6D4A-8302-AB3A71B5E327}" type="datetimeFigureOut">
              <a:rPr lang="en-US" smtClean="0"/>
              <a:t>5/3/12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8AAD-6208-374C-B9CA-376BA62C1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A0E-A6DF-6D4A-8302-AB3A71B5E327}" type="datetimeFigureOut">
              <a:rPr lang="en-US" smtClean="0"/>
              <a:t>5/3/12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8AAD-6208-374C-B9CA-376BA62C1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DA0E-A6DF-6D4A-8302-AB3A71B5E327}" type="datetimeFigureOut">
              <a:rPr lang="en-US" smtClean="0"/>
              <a:t>5/3/12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8AAD-6208-374C-B9CA-376BA62C1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FDA0E-A6DF-6D4A-8302-AB3A71B5E327}" type="datetimeFigureOut">
              <a:rPr lang="en-US" smtClean="0"/>
              <a:t>5/3/12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88AAD-6208-374C-B9CA-376BA62C1A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11280"/>
            <a:ext cx="9015508" cy="609600"/>
          </a:xfrm>
        </p:spPr>
        <p:txBody>
          <a:bodyPr>
            <a:noAutofit/>
          </a:bodyPr>
          <a:lstStyle/>
          <a:p>
            <a:r>
              <a:rPr lang="en-US" sz="2200" b="1" dirty="0" smtClean="0">
                <a:ea typeface="ＭＳ Ｐゴシック" pitchFamily="35" charset="-128"/>
              </a:rPr>
              <a:t>Ice-ocean-atmosphere interaction in the North Atlantic </a:t>
            </a:r>
            <a:r>
              <a:rPr lang="en-US" sz="2200" b="1" dirty="0" smtClean="0"/>
              <a:t>Marginal Ice Zone </a:t>
            </a:r>
            <a:endParaRPr lang="en-US" sz="2200" b="1" dirty="0">
              <a:ea typeface="ＭＳ Ｐゴシック" pitchFamily="35" charset="-128"/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291015" y="6205746"/>
            <a:ext cx="4181135" cy="5899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000" dirty="0" err="1" smtClean="0">
                <a:ea typeface="Arial" pitchFamily="35" charset="0"/>
                <a:cs typeface="Arial" pitchFamily="35" charset="0"/>
              </a:rPr>
              <a:t>Ivanova</a:t>
            </a:r>
            <a:r>
              <a:rPr lang="en-US" sz="1000" dirty="0" smtClean="0">
                <a:ea typeface="Arial" pitchFamily="35" charset="0"/>
                <a:cs typeface="Arial" pitchFamily="35" charset="0"/>
              </a:rPr>
              <a:t>, D.P., J.L. </a:t>
            </a:r>
            <a:r>
              <a:rPr lang="en-US" sz="1000" dirty="0" err="1" smtClean="0">
                <a:ea typeface="Arial" pitchFamily="35" charset="0"/>
                <a:cs typeface="Arial" pitchFamily="35" charset="0"/>
              </a:rPr>
              <a:t>McClean</a:t>
            </a:r>
            <a:r>
              <a:rPr lang="en-US" sz="1000" dirty="0" smtClean="0">
                <a:ea typeface="Arial" pitchFamily="35" charset="0"/>
                <a:cs typeface="Arial" pitchFamily="35" charset="0"/>
              </a:rPr>
              <a:t>, and E.C. Hunke</a:t>
            </a:r>
            <a:r>
              <a:rPr lang="en-US" sz="1000" dirty="0">
                <a:ea typeface="Arial" pitchFamily="35" charset="0"/>
                <a:cs typeface="Arial" pitchFamily="35" charset="0"/>
              </a:rPr>
              <a:t> </a:t>
            </a:r>
            <a:r>
              <a:rPr lang="en-US" sz="1000" dirty="0" smtClean="0">
                <a:ea typeface="Arial" pitchFamily="35" charset="0"/>
                <a:cs typeface="Arial" pitchFamily="35" charset="0"/>
              </a:rPr>
              <a:t>(2012), </a:t>
            </a:r>
            <a:r>
              <a:rPr lang="en-US" sz="1000" b="1" dirty="0"/>
              <a:t>Interaction of ocean temperature advection, surface heat fluxes and sea ice in the marginal ice zone during the North Atlantic Oscillation in the 1990s: A modeling study</a:t>
            </a:r>
            <a:r>
              <a:rPr lang="en-US" sz="1000" b="1" dirty="0" smtClean="0"/>
              <a:t>. </a:t>
            </a:r>
            <a:r>
              <a:rPr lang="en-GB" sz="1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1000" i="1" dirty="0">
                <a:solidFill>
                  <a:srgbClr val="000000"/>
                </a:solidFill>
                <a:cs typeface="Arial" charset="0"/>
              </a:rPr>
              <a:t>J. </a:t>
            </a:r>
            <a:r>
              <a:rPr lang="en-GB" sz="1000" i="1" dirty="0" err="1">
                <a:solidFill>
                  <a:srgbClr val="000000"/>
                </a:solidFill>
                <a:cs typeface="Arial" charset="0"/>
              </a:rPr>
              <a:t>Geophys</a:t>
            </a:r>
            <a:r>
              <a:rPr lang="en-GB" sz="1000" i="1" dirty="0">
                <a:solidFill>
                  <a:srgbClr val="000000"/>
                </a:solidFill>
                <a:cs typeface="Arial" charset="0"/>
              </a:rPr>
              <a:t>. Res</a:t>
            </a:r>
            <a:r>
              <a:rPr lang="en-GB" sz="1000" i="1" dirty="0" smtClean="0">
                <a:solidFill>
                  <a:srgbClr val="000000"/>
                </a:solidFill>
                <a:cs typeface="Arial" charset="0"/>
              </a:rPr>
              <a:t>.-Oceans</a:t>
            </a:r>
            <a:r>
              <a:rPr lang="en-GB" sz="1000" dirty="0" smtClean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GB" sz="1000" i="1" dirty="0" smtClean="0">
                <a:solidFill>
                  <a:srgbClr val="000000"/>
                </a:solidFill>
                <a:cs typeface="Arial" charset="0"/>
              </a:rPr>
              <a:t>117</a:t>
            </a:r>
            <a:r>
              <a:rPr lang="en-GB" sz="1000" dirty="0" smtClean="0">
                <a:solidFill>
                  <a:srgbClr val="000000"/>
                </a:solidFill>
                <a:cs typeface="Arial" charset="0"/>
              </a:rPr>
              <a:t>,</a:t>
            </a:r>
            <a:r>
              <a:rPr lang="fr-FR" sz="1000" dirty="0"/>
              <a:t> C02031, doi:10.1029/2011JC007532</a:t>
            </a:r>
            <a:endParaRPr lang="en-US" sz="1000" dirty="0"/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4484694" y="5094138"/>
            <a:ext cx="4659306" cy="179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sz="2000" b="1" dirty="0"/>
              <a:t>Impact</a:t>
            </a:r>
            <a:endParaRPr lang="en-US" sz="2000" b="1" dirty="0" smtClean="0"/>
          </a:p>
          <a:p>
            <a:pPr marL="341313" indent="-287338">
              <a:spcBef>
                <a:spcPct val="15000"/>
              </a:spcBef>
              <a:buFontTx/>
              <a:buChar char="•"/>
              <a:tabLst>
                <a:tab pos="338138" algn="l"/>
              </a:tabLst>
            </a:pPr>
            <a:r>
              <a:rPr lang="en-US" sz="1600" dirty="0" smtClean="0"/>
              <a:t>Our ocean heat budget analysis provides  improved understanding of factors controlling ice edge variability which is valuable for further ice-ocean model development as well as better understanding of the observed ice area changes.</a:t>
            </a:r>
          </a:p>
          <a:p>
            <a:pPr marL="341313" indent="-287338">
              <a:spcBef>
                <a:spcPct val="15000"/>
              </a:spcBef>
              <a:buFontTx/>
              <a:buChar char="•"/>
              <a:tabLst>
                <a:tab pos="338138" algn="l"/>
              </a:tabLst>
            </a:pPr>
            <a:endParaRPr lang="en-US" sz="1600" dirty="0" smtClean="0"/>
          </a:p>
          <a:p>
            <a:pPr marL="341313" indent="-287338">
              <a:spcBef>
                <a:spcPct val="15000"/>
              </a:spcBef>
              <a:buFontTx/>
              <a:buChar char="•"/>
              <a:tabLst>
                <a:tab pos="338138" algn="l"/>
              </a:tabLst>
            </a:pPr>
            <a:endParaRPr lang="en-US" sz="1800" dirty="0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145875" y="1877775"/>
            <a:ext cx="4340126" cy="4194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 smtClean="0"/>
              <a:t>Approach &amp; Results</a:t>
            </a:r>
            <a:endParaRPr lang="en-US" sz="2000" b="1" dirty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sz="1400" dirty="0" smtClean="0"/>
              <a:t>0.4° Coupled ocean</a:t>
            </a:r>
            <a:r>
              <a:rPr lang="en-US" sz="1400" dirty="0"/>
              <a:t>-ice </a:t>
            </a:r>
            <a:r>
              <a:rPr lang="en-US" sz="1400" dirty="0" smtClean="0"/>
              <a:t>POPCICE simulation forced with NCEP/NCAR atmospheric reanalysis;</a:t>
            </a:r>
            <a:endParaRPr lang="en-US" sz="1400" dirty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sz="1400" dirty="0" smtClean="0"/>
              <a:t>Composites of the mean ice, ocean and atmospheric state during the two NAO phases in the 1990s to evaluate the changes in the </a:t>
            </a:r>
            <a:r>
              <a:rPr lang="en-US" sz="1400" dirty="0" err="1" smtClean="0"/>
              <a:t>atm</a:t>
            </a:r>
            <a:r>
              <a:rPr lang="en-US" sz="1400" dirty="0" smtClean="0"/>
              <a:t>-ice-ocean interaction;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sz="1400" dirty="0"/>
              <a:t>T</a:t>
            </a:r>
            <a:r>
              <a:rPr lang="en-US" sz="1400" dirty="0" smtClean="0"/>
              <a:t>he </a:t>
            </a:r>
            <a:r>
              <a:rPr lang="en-US" sz="1400" dirty="0" smtClean="0"/>
              <a:t>bottom ice melt is dominating the top ice melt signifying the role of the ice-ocean exchange for the ice thermodynamics in this area; Ocean advection anomalies are closely related </a:t>
            </a:r>
            <a:r>
              <a:rPr lang="en-US" sz="1400" dirty="0"/>
              <a:t>to </a:t>
            </a:r>
            <a:r>
              <a:rPr lang="en-US" sz="1400" dirty="0" smtClean="0"/>
              <a:t>anomalous bottom ice melt </a:t>
            </a:r>
            <a:r>
              <a:rPr lang="en-US" sz="1400" dirty="0" smtClean="0"/>
              <a:t>rates (see the figure); 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sz="1400" dirty="0" smtClean="0"/>
              <a:t>Regional ocean mixed layer heat budget estimate </a:t>
            </a:r>
            <a:r>
              <a:rPr lang="en-US" sz="1400" dirty="0"/>
              <a:t>shows that the contribution </a:t>
            </a:r>
            <a:r>
              <a:rPr lang="en-US" sz="1400" dirty="0" smtClean="0"/>
              <a:t>of the </a:t>
            </a:r>
            <a:r>
              <a:rPr lang="en-US" sz="1400" dirty="0"/>
              <a:t>temperature advection is of the same order of magnitude although always smaller than the </a:t>
            </a:r>
            <a:r>
              <a:rPr lang="en-US" sz="1400" dirty="0" smtClean="0"/>
              <a:t>surface net </a:t>
            </a:r>
            <a:r>
              <a:rPr lang="en-US" sz="1400" dirty="0"/>
              <a:t>heat flux terms and that entrainment of heat from the deeper ocean may play a key </a:t>
            </a:r>
            <a:r>
              <a:rPr lang="en-US" sz="1400" dirty="0" smtClean="0"/>
              <a:t>role</a:t>
            </a:r>
            <a:r>
              <a:rPr lang="en-US" sz="1400" dirty="0" smtClean="0"/>
              <a:t>.</a:t>
            </a:r>
            <a:endParaRPr lang="en-US" sz="1400" dirty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endParaRPr lang="en-US" sz="1800" dirty="0"/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98875" y="506932"/>
            <a:ext cx="4387126" cy="1392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Objective</a:t>
            </a:r>
            <a:endParaRPr lang="en-US" sz="2000" b="1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sz="1600" dirty="0" smtClean="0"/>
              <a:t>Assess </a:t>
            </a:r>
            <a:r>
              <a:rPr lang="en-US" sz="1600" dirty="0"/>
              <a:t>the </a:t>
            </a:r>
            <a:r>
              <a:rPr lang="en-US" sz="1600" dirty="0" smtClean="0"/>
              <a:t>role of </a:t>
            </a:r>
            <a:r>
              <a:rPr lang="en-US" sz="1600" dirty="0"/>
              <a:t>the the ocean </a:t>
            </a:r>
            <a:r>
              <a:rPr lang="en-US" sz="1600" dirty="0" smtClean="0"/>
              <a:t>heat </a:t>
            </a:r>
            <a:r>
              <a:rPr lang="en-US" sz="1600" dirty="0"/>
              <a:t>advection </a:t>
            </a:r>
            <a:r>
              <a:rPr lang="en-US" sz="1600" dirty="0" smtClean="0"/>
              <a:t>and surface net heat fluxes on the bottom ice melt in the Marginal Ice Zone (MIZ) on interannual scales.  </a:t>
            </a:r>
            <a:endParaRPr lang="en-US" sz="1600" dirty="0"/>
          </a:p>
        </p:txBody>
      </p:sp>
      <p:grpSp>
        <p:nvGrpSpPr>
          <p:cNvPr id="2" name="Group 1"/>
          <p:cNvGrpSpPr/>
          <p:nvPr/>
        </p:nvGrpSpPr>
        <p:grpSpPr>
          <a:xfrm>
            <a:off x="4631141" y="620880"/>
            <a:ext cx="4529508" cy="4569359"/>
            <a:chOff x="4486001" y="620880"/>
            <a:chExt cx="4529508" cy="4569359"/>
          </a:xfrm>
        </p:grpSpPr>
        <p:pic>
          <p:nvPicPr>
            <p:cNvPr id="14" name="Picture 13"/>
            <p:cNvPicPr/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966" b="-11966"/>
            <a:stretch/>
          </p:blipFill>
          <p:spPr>
            <a:xfrm>
              <a:off x="4578481" y="3275714"/>
              <a:ext cx="2165350" cy="1914525"/>
            </a:xfrm>
            <a:prstGeom prst="rect">
              <a:avLst/>
            </a:prstGeom>
          </p:spPr>
        </p:pic>
        <p:pic>
          <p:nvPicPr>
            <p:cNvPr id="15" name="Picture 14"/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425" b="-12425"/>
            <a:stretch/>
          </p:blipFill>
          <p:spPr>
            <a:xfrm>
              <a:off x="6856509" y="3275714"/>
              <a:ext cx="2159000" cy="1911350"/>
            </a:xfrm>
            <a:prstGeom prst="rect">
              <a:avLst/>
            </a:prstGeom>
          </p:spPr>
        </p:pic>
        <p:pic>
          <p:nvPicPr>
            <p:cNvPr id="3" name="Picture 2" descr="ice_meltb.win.1990-1995_na1.png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0546" t="-1" r="10546" b="115"/>
            <a:stretch/>
          </p:blipFill>
          <p:spPr>
            <a:xfrm rot="16200000">
              <a:off x="4624431" y="868680"/>
              <a:ext cx="1917700" cy="2194560"/>
            </a:xfrm>
            <a:prstGeom prst="rect">
              <a:avLst/>
            </a:prstGeom>
          </p:spPr>
        </p:pic>
        <p:pic>
          <p:nvPicPr>
            <p:cNvPr id="4" name="Picture 3" descr="ice_meltb.win.1995-1998_na1.png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0842" r="10842"/>
            <a:stretch/>
          </p:blipFill>
          <p:spPr>
            <a:xfrm rot="16200000">
              <a:off x="6878770" y="877824"/>
              <a:ext cx="1917700" cy="2187575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5710534" y="620880"/>
              <a:ext cx="19343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Bottom Ice Melt (cm/day)</a:t>
              </a:r>
              <a:endParaRPr lang="en-US" sz="12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31330" y="2971352"/>
              <a:ext cx="26250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Total Temperature Advection (°C/day)</a:t>
              </a:r>
              <a:endParaRPr lang="en-US" sz="12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586940" y="825234"/>
              <a:ext cx="93519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Positive NAO</a:t>
              </a:r>
              <a:endParaRPr lang="en-US" sz="1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80310" y="816823"/>
              <a:ext cx="93519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Negative NAO</a:t>
              </a:r>
              <a:endParaRPr lang="en-US" sz="10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275908" y="955322"/>
              <a:ext cx="9503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The Barents Sea</a:t>
              </a:r>
              <a:endParaRPr lang="en-US" sz="8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275908" y="1356271"/>
              <a:ext cx="9503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The Irminger Sea</a:t>
              </a:r>
              <a:endParaRPr lang="en-US" sz="8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284318" y="1153944"/>
              <a:ext cx="9503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The Nordic Seas</a:t>
              </a:r>
              <a:endParaRPr lang="en-US" sz="800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627664" y="3132400"/>
              <a:ext cx="93519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Positive NAO</a:t>
              </a:r>
              <a:endParaRPr lang="en-US" sz="1000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063255" y="3086240"/>
              <a:ext cx="93519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/>
                <a:t>Negative NAO</a:t>
              </a:r>
              <a:endParaRPr lang="en-US" sz="1000" b="1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047755" y="1103478"/>
              <a:ext cx="1110148" cy="265910"/>
            </a:xfrm>
            <a:prstGeom prst="line">
              <a:avLst/>
            </a:prstGeom>
            <a:ln w="31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7056165" y="1297394"/>
              <a:ext cx="597127" cy="292256"/>
            </a:xfrm>
            <a:prstGeom prst="line">
              <a:avLst/>
            </a:prstGeom>
            <a:ln w="31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089805" y="1504427"/>
              <a:ext cx="243897" cy="228209"/>
            </a:xfrm>
            <a:prstGeom prst="line">
              <a:avLst/>
            </a:prstGeom>
            <a:ln w="317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27888</TotalTime>
  <Words>324</Words>
  <Application>Microsoft Macintosh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Ice-ocean-atmosphere interaction in the North Atlantic Marginal Ice Zone </vt:lpstr>
    </vt:vector>
  </TitlesOfParts>
  <Company>LLNL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Robust evidence of human induced global ocean warming  on multi-decadal timescales</dc:title>
  <dc:creator>Peter Gleckler</dc:creator>
  <cp:lastModifiedBy>Default</cp:lastModifiedBy>
  <cp:revision>40</cp:revision>
  <dcterms:created xsi:type="dcterms:W3CDTF">2011-12-01T17:04:01Z</dcterms:created>
  <dcterms:modified xsi:type="dcterms:W3CDTF">2012-05-03T20:22:35Z</dcterms:modified>
</cp:coreProperties>
</file>