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105647"/>
    <a:srgbClr val="198069"/>
    <a:srgbClr val="88DD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 snapToObjects="1">
      <p:cViewPr varScale="1">
        <p:scale>
          <a:sx n="152" d="100"/>
          <a:sy n="152" d="100"/>
        </p:scale>
        <p:origin x="-2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41D0C8-F222-47FA-9827-765BB17A803C}" type="datetimeFigureOut">
              <a:rPr lang="en-US" smtClean="0"/>
              <a:t>12/6/14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DF69FD-129D-4E5D-A0F7-A9C266E61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25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A122C-9BD9-CA47-AA6A-565269241202}" type="datetimeFigureOut">
              <a:rPr lang="en-US" smtClean="0"/>
              <a:t>12/6/14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4128C-D405-9F42-B842-B0C116601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067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A122C-9BD9-CA47-AA6A-565269241202}" type="datetimeFigureOut">
              <a:rPr lang="en-US" smtClean="0"/>
              <a:t>12/6/14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4128C-D405-9F42-B842-B0C116601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099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A122C-9BD9-CA47-AA6A-565269241202}" type="datetimeFigureOut">
              <a:rPr lang="en-US" smtClean="0"/>
              <a:t>12/6/14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4128C-D405-9F42-B842-B0C116601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15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A122C-9BD9-CA47-AA6A-565269241202}" type="datetimeFigureOut">
              <a:rPr lang="en-US" smtClean="0"/>
              <a:t>12/6/14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4128C-D405-9F42-B842-B0C116601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558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A122C-9BD9-CA47-AA6A-565269241202}" type="datetimeFigureOut">
              <a:rPr lang="en-US" smtClean="0"/>
              <a:t>12/6/14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4128C-D405-9F42-B842-B0C116601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14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A122C-9BD9-CA47-AA6A-565269241202}" type="datetimeFigureOut">
              <a:rPr lang="en-US" smtClean="0"/>
              <a:t>12/6/14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4128C-D405-9F42-B842-B0C116601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766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A122C-9BD9-CA47-AA6A-565269241202}" type="datetimeFigureOut">
              <a:rPr lang="en-US" smtClean="0"/>
              <a:t>12/6/14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4128C-D405-9F42-B842-B0C116601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185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A122C-9BD9-CA47-AA6A-565269241202}" type="datetimeFigureOut">
              <a:rPr lang="en-US" smtClean="0"/>
              <a:t>12/6/14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4128C-D405-9F42-B842-B0C116601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973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A122C-9BD9-CA47-AA6A-565269241202}" type="datetimeFigureOut">
              <a:rPr lang="en-US" smtClean="0"/>
              <a:t>12/6/14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4128C-D405-9F42-B842-B0C116601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08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A122C-9BD9-CA47-AA6A-565269241202}" type="datetimeFigureOut">
              <a:rPr lang="en-US" smtClean="0"/>
              <a:t>12/6/14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4128C-D405-9F42-B842-B0C116601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487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A122C-9BD9-CA47-AA6A-565269241202}" type="datetimeFigureOut">
              <a:rPr lang="en-US" smtClean="0"/>
              <a:t>12/6/14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4128C-D405-9F42-B842-B0C116601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953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A122C-9BD9-CA47-AA6A-565269241202}" type="datetimeFigureOut">
              <a:rPr lang="en-US" smtClean="0"/>
              <a:t>12/6/14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4128C-D405-9F42-B842-B0C116601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117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0208" y="110358"/>
            <a:ext cx="447265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198069"/>
                </a:solidFill>
              </a:rPr>
              <a:t>Coherent </a:t>
            </a:r>
            <a:r>
              <a:rPr lang="en-US" sz="2000" b="1" dirty="0">
                <a:solidFill>
                  <a:srgbClr val="198069"/>
                </a:solidFill>
              </a:rPr>
              <a:t>changes of southeastern equatorial and northern African rainfall during the last </a:t>
            </a:r>
            <a:r>
              <a:rPr lang="en-US" sz="2000" b="1" dirty="0" smtClean="0">
                <a:solidFill>
                  <a:srgbClr val="198069"/>
                </a:solidFill>
              </a:rPr>
              <a:t>deglaciation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1952" y="2273707"/>
            <a:ext cx="440916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During the last deglaciation, wetter conditions developed abruptly ~14,700 years ago </a:t>
            </a:r>
            <a:r>
              <a:rPr lang="en-US" sz="1200" b="1" dirty="0" smtClean="0"/>
              <a:t>in southeastern </a:t>
            </a:r>
            <a:r>
              <a:rPr lang="en-US" sz="1200" b="1" dirty="0"/>
              <a:t>equatorial and northern Africa and continued into the Holocene. Explaining </a:t>
            </a:r>
            <a:r>
              <a:rPr lang="en-US" sz="1200" b="1" dirty="0" smtClean="0"/>
              <a:t>the abrupt </a:t>
            </a:r>
            <a:r>
              <a:rPr lang="en-US" sz="1200" b="1" dirty="0"/>
              <a:t>onset and hemispheric coherence of this early African Humid Period is challenging </a:t>
            </a:r>
            <a:r>
              <a:rPr lang="en-US" sz="1200" b="1" dirty="0" smtClean="0"/>
              <a:t>due to </a:t>
            </a:r>
            <a:r>
              <a:rPr lang="en-US" sz="1200" b="1" dirty="0"/>
              <a:t>opposing seasonal insolation patterns. In </a:t>
            </a:r>
            <a:r>
              <a:rPr lang="en-US" sz="1200" b="1" dirty="0" smtClean="0"/>
              <a:t>this work, we use a transient simulation with CCSM3 (TraCE) that </a:t>
            </a:r>
            <a:r>
              <a:rPr lang="en-US" sz="1200" b="1" dirty="0"/>
              <a:t>provides a mechanistic understanding of </a:t>
            </a:r>
            <a:r>
              <a:rPr lang="en-US" sz="1200" b="1" dirty="0" err="1"/>
              <a:t>deglacial</a:t>
            </a:r>
            <a:r>
              <a:rPr lang="en-US" sz="1200" b="1" dirty="0"/>
              <a:t> tropical African </a:t>
            </a:r>
            <a:r>
              <a:rPr lang="en-US" sz="1200" b="1" dirty="0" smtClean="0"/>
              <a:t>precipitation changes</a:t>
            </a:r>
            <a:r>
              <a:rPr lang="en-US" sz="1200" b="1" dirty="0"/>
              <a:t>. Our results show that meltwater-induced reduction in the Atlantic </a:t>
            </a:r>
            <a:r>
              <a:rPr lang="en-US" sz="1200" b="1" dirty="0" err="1" smtClean="0"/>
              <a:t>meridional</a:t>
            </a:r>
            <a:r>
              <a:rPr lang="en-US" sz="1200" b="1" dirty="0"/>
              <a:t> </a:t>
            </a:r>
            <a:r>
              <a:rPr lang="en-US" sz="1200" b="1" dirty="0" smtClean="0"/>
              <a:t>overturning </a:t>
            </a:r>
            <a:r>
              <a:rPr lang="en-US" sz="1200" b="1" dirty="0"/>
              <a:t>circulation (AMOC) during the early deglaciation suppressed precipitation in </a:t>
            </a:r>
            <a:r>
              <a:rPr lang="en-US" sz="1200" b="1" dirty="0" smtClean="0"/>
              <a:t>both regions</a:t>
            </a:r>
            <a:r>
              <a:rPr lang="en-US" sz="1200" b="1" dirty="0"/>
              <a:t>. Once the AMOC reestablished, wetter conditions developed north of the equator </a:t>
            </a:r>
            <a:r>
              <a:rPr lang="en-US" sz="1200" b="1" dirty="0" smtClean="0"/>
              <a:t>in response </a:t>
            </a:r>
            <a:r>
              <a:rPr lang="en-US" sz="1200" b="1" dirty="0"/>
              <a:t>to high summer insolation and increasing greenhouse gas (GHG) concentrations</a:t>
            </a:r>
            <a:r>
              <a:rPr lang="en-US" sz="1200" b="1" dirty="0" smtClean="0"/>
              <a:t>, whereas </a:t>
            </a:r>
            <a:r>
              <a:rPr lang="en-US" sz="1200" b="1" dirty="0"/>
              <a:t>wetter conditions south of the equator were a response primarily to the GHG increase.</a:t>
            </a:r>
            <a:endParaRPr lang="en-US" sz="1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80908" y="5243394"/>
            <a:ext cx="431125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Figure: </a:t>
            </a:r>
            <a:r>
              <a:rPr lang="en-US" sz="1100" dirty="0"/>
              <a:t>EOFs and associated PCs for the </a:t>
            </a:r>
            <a:r>
              <a:rPr lang="en-US" sz="1100" dirty="0" err="1"/>
              <a:t>deglacial</a:t>
            </a:r>
            <a:r>
              <a:rPr lang="en-US" sz="1100" dirty="0"/>
              <a:t> period 20 to 11 </a:t>
            </a:r>
            <a:r>
              <a:rPr lang="en-US" sz="1100" dirty="0" err="1"/>
              <a:t>ka</a:t>
            </a:r>
            <a:r>
              <a:rPr lang="en-US" sz="1100" dirty="0"/>
              <a:t>. EOF1 and PC1 of (A) proxy </a:t>
            </a:r>
            <a:r>
              <a:rPr lang="en-US" sz="1100" dirty="0" smtClean="0"/>
              <a:t>data for moisture </a:t>
            </a:r>
            <a:r>
              <a:rPr lang="en-US" sz="1100" dirty="0"/>
              <a:t>availability and (B) TraCE annual precipitation (millimeters per year). (</a:t>
            </a:r>
            <a:r>
              <a:rPr lang="en-US" sz="1100" dirty="0" smtClean="0"/>
              <a:t>C and D) Same as </a:t>
            </a:r>
            <a:r>
              <a:rPr lang="en-US" sz="1100" dirty="0"/>
              <a:t>(A</a:t>
            </a:r>
            <a:r>
              <a:rPr lang="en-US" sz="1100" dirty="0" smtClean="0"/>
              <a:t>) and</a:t>
            </a:r>
            <a:r>
              <a:rPr lang="en-US" sz="1100" dirty="0"/>
              <a:t> </a:t>
            </a:r>
            <a:r>
              <a:rPr lang="en-US" sz="1100" dirty="0" smtClean="0"/>
              <a:t>(</a:t>
            </a:r>
            <a:r>
              <a:rPr lang="en-US" sz="1100" dirty="0"/>
              <a:t>B) except for EOF2 and PC2. Model results and proxy </a:t>
            </a:r>
            <a:r>
              <a:rPr lang="en-US" sz="1100" dirty="0" smtClean="0"/>
              <a:t>records </a:t>
            </a:r>
            <a:r>
              <a:rPr lang="en-US" sz="1100" dirty="0"/>
              <a:t>are interpolated to the </a:t>
            </a:r>
            <a:r>
              <a:rPr lang="en-US" sz="1100" dirty="0" smtClean="0"/>
              <a:t>same 100</a:t>
            </a:r>
            <a:r>
              <a:rPr lang="en-US" sz="1100" dirty="0"/>
              <a:t>-year resolution</a:t>
            </a:r>
            <a:r>
              <a:rPr lang="en-US" sz="1100" dirty="0" smtClean="0"/>
              <a:t>. Proxy data include estimates of </a:t>
            </a:r>
            <a:r>
              <a:rPr lang="en-US" sz="1100" dirty="0" err="1" smtClean="0"/>
              <a:t>hydroclimate</a:t>
            </a:r>
            <a:r>
              <a:rPr lang="en-US" sz="1100" dirty="0" smtClean="0"/>
              <a:t> from records of lake levels and geochemical records extracted from bogs, lake cores, and marine cores.</a:t>
            </a:r>
            <a:endParaRPr lang="en-US" dirty="0"/>
          </a:p>
        </p:txBody>
      </p:sp>
      <p:pic>
        <p:nvPicPr>
          <p:cNvPr id="2" name="Picture 1" descr="1259531_SupportingFile_Figure_seq2_v2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40" t="19324" r="17089" b="16586"/>
          <a:stretch/>
        </p:blipFill>
        <p:spPr>
          <a:xfrm>
            <a:off x="4314474" y="121478"/>
            <a:ext cx="4840207" cy="661994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0207" y="1217495"/>
            <a:ext cx="447265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i="1" dirty="0">
                <a:solidFill>
                  <a:srgbClr val="000000"/>
                </a:solidFill>
              </a:rPr>
              <a:t>Bette Otto-Bliesner, Jim Russell, Peter Clark, </a:t>
            </a:r>
            <a:r>
              <a:rPr lang="en-US" sz="1400" b="1" i="1" dirty="0" err="1">
                <a:solidFill>
                  <a:srgbClr val="000000"/>
                </a:solidFill>
              </a:rPr>
              <a:t>Zhengyu</a:t>
            </a:r>
            <a:r>
              <a:rPr lang="en-US" sz="1400" b="1" i="1" dirty="0">
                <a:solidFill>
                  <a:srgbClr val="000000"/>
                </a:solidFill>
              </a:rPr>
              <a:t> Liu, Jonathan </a:t>
            </a:r>
            <a:r>
              <a:rPr lang="en-US" sz="1400" b="1" i="1" dirty="0" err="1">
                <a:solidFill>
                  <a:srgbClr val="000000"/>
                </a:solidFill>
              </a:rPr>
              <a:t>Overpeck</a:t>
            </a:r>
            <a:r>
              <a:rPr lang="en-US" sz="1400" b="1" i="1" dirty="0">
                <a:solidFill>
                  <a:srgbClr val="000000"/>
                </a:solidFill>
              </a:rPr>
              <a:t>, Bronwen Konecky, Peter </a:t>
            </a:r>
            <a:r>
              <a:rPr lang="en-US" sz="1400" b="1" i="1" dirty="0" err="1">
                <a:solidFill>
                  <a:srgbClr val="000000"/>
                </a:solidFill>
              </a:rPr>
              <a:t>deMenocal</a:t>
            </a:r>
            <a:r>
              <a:rPr lang="en-US" sz="1400" b="1" i="1" dirty="0">
                <a:solidFill>
                  <a:srgbClr val="000000"/>
                </a:solidFill>
              </a:rPr>
              <a:t>, </a:t>
            </a:r>
            <a:r>
              <a:rPr lang="en-US" sz="1400" b="1" i="1" dirty="0" smtClean="0">
                <a:solidFill>
                  <a:srgbClr val="000000"/>
                </a:solidFill>
              </a:rPr>
              <a:t>Sharon </a:t>
            </a:r>
            <a:r>
              <a:rPr lang="en-US" sz="1400" b="1" i="1" dirty="0">
                <a:solidFill>
                  <a:srgbClr val="000000"/>
                </a:solidFill>
              </a:rPr>
              <a:t>Nicholson, </a:t>
            </a:r>
            <a:r>
              <a:rPr lang="en-US" sz="1400" b="1" i="1" dirty="0" err="1">
                <a:solidFill>
                  <a:srgbClr val="000000"/>
                </a:solidFill>
              </a:rPr>
              <a:t>Feng</a:t>
            </a:r>
            <a:r>
              <a:rPr lang="en-US" sz="1400" b="1" i="1" dirty="0">
                <a:solidFill>
                  <a:srgbClr val="000000"/>
                </a:solidFill>
              </a:rPr>
              <a:t> He, </a:t>
            </a:r>
            <a:r>
              <a:rPr lang="en-US" sz="1400" b="1" i="1" dirty="0" err="1">
                <a:solidFill>
                  <a:srgbClr val="000000"/>
                </a:solidFill>
              </a:rPr>
              <a:t>Zhengyao</a:t>
            </a:r>
            <a:r>
              <a:rPr lang="en-US" sz="1400" b="1" i="1" dirty="0">
                <a:solidFill>
                  <a:srgbClr val="000000"/>
                </a:solidFill>
              </a:rPr>
              <a:t> Lu</a:t>
            </a:r>
          </a:p>
          <a:p>
            <a:pPr algn="ctr"/>
            <a:r>
              <a:rPr lang="en-US" sz="1400" b="1" i="1" dirty="0">
                <a:solidFill>
                  <a:srgbClr val="000000"/>
                </a:solidFill>
              </a:rPr>
              <a:t>Science, 346, 1223-1227, 2014</a:t>
            </a:r>
          </a:p>
          <a:p>
            <a:endParaRPr lang="en-US" sz="1400" b="1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299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1651</TotalTime>
  <Words>296</Words>
  <Application>Microsoft Macintosh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CCR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guangshan Chen</dc:creator>
  <cp:lastModifiedBy>Bette Otto-Bliesner</cp:lastModifiedBy>
  <cp:revision>277</cp:revision>
  <cp:lastPrinted>2014-12-07T01:56:58Z</cp:lastPrinted>
  <dcterms:created xsi:type="dcterms:W3CDTF">2013-03-31T17:10:46Z</dcterms:created>
  <dcterms:modified xsi:type="dcterms:W3CDTF">2014-12-07T16:11:06Z</dcterms:modified>
</cp:coreProperties>
</file>