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104076-B32A-4F0A-8C6E-4347F81F75A5}"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FAFEA-88E7-4DB0-86D3-0B8B1A71DFD5}" type="slidenum">
              <a:rPr lang="en-US" smtClean="0"/>
              <a:t>‹#›</a:t>
            </a:fld>
            <a:endParaRPr lang="en-US"/>
          </a:p>
        </p:txBody>
      </p:sp>
    </p:spTree>
    <p:extLst>
      <p:ext uri="{BB962C8B-B14F-4D97-AF65-F5344CB8AC3E}">
        <p14:creationId xmlns:p14="http://schemas.microsoft.com/office/powerpoint/2010/main" val="3407371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104076-B32A-4F0A-8C6E-4347F81F75A5}"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FAFEA-88E7-4DB0-86D3-0B8B1A71DFD5}" type="slidenum">
              <a:rPr lang="en-US" smtClean="0"/>
              <a:t>‹#›</a:t>
            </a:fld>
            <a:endParaRPr lang="en-US"/>
          </a:p>
        </p:txBody>
      </p:sp>
    </p:spTree>
    <p:extLst>
      <p:ext uri="{BB962C8B-B14F-4D97-AF65-F5344CB8AC3E}">
        <p14:creationId xmlns:p14="http://schemas.microsoft.com/office/powerpoint/2010/main" val="2941650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104076-B32A-4F0A-8C6E-4347F81F75A5}"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FAFEA-88E7-4DB0-86D3-0B8B1A71DFD5}" type="slidenum">
              <a:rPr lang="en-US" smtClean="0"/>
              <a:t>‹#›</a:t>
            </a:fld>
            <a:endParaRPr lang="en-US"/>
          </a:p>
        </p:txBody>
      </p:sp>
    </p:spTree>
    <p:extLst>
      <p:ext uri="{BB962C8B-B14F-4D97-AF65-F5344CB8AC3E}">
        <p14:creationId xmlns:p14="http://schemas.microsoft.com/office/powerpoint/2010/main" val="69123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104076-B32A-4F0A-8C6E-4347F81F75A5}"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FAFEA-88E7-4DB0-86D3-0B8B1A71DFD5}" type="slidenum">
              <a:rPr lang="en-US" smtClean="0"/>
              <a:t>‹#›</a:t>
            </a:fld>
            <a:endParaRPr lang="en-US"/>
          </a:p>
        </p:txBody>
      </p:sp>
    </p:spTree>
    <p:extLst>
      <p:ext uri="{BB962C8B-B14F-4D97-AF65-F5344CB8AC3E}">
        <p14:creationId xmlns:p14="http://schemas.microsoft.com/office/powerpoint/2010/main" val="309455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104076-B32A-4F0A-8C6E-4347F81F75A5}" type="datetimeFigureOut">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FAFEA-88E7-4DB0-86D3-0B8B1A71DFD5}" type="slidenum">
              <a:rPr lang="en-US" smtClean="0"/>
              <a:t>‹#›</a:t>
            </a:fld>
            <a:endParaRPr lang="en-US"/>
          </a:p>
        </p:txBody>
      </p:sp>
    </p:spTree>
    <p:extLst>
      <p:ext uri="{BB962C8B-B14F-4D97-AF65-F5344CB8AC3E}">
        <p14:creationId xmlns:p14="http://schemas.microsoft.com/office/powerpoint/2010/main" val="2533985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104076-B32A-4F0A-8C6E-4347F81F75A5}"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FAFEA-88E7-4DB0-86D3-0B8B1A71DFD5}" type="slidenum">
              <a:rPr lang="en-US" smtClean="0"/>
              <a:t>‹#›</a:t>
            </a:fld>
            <a:endParaRPr lang="en-US"/>
          </a:p>
        </p:txBody>
      </p:sp>
    </p:spTree>
    <p:extLst>
      <p:ext uri="{BB962C8B-B14F-4D97-AF65-F5344CB8AC3E}">
        <p14:creationId xmlns:p14="http://schemas.microsoft.com/office/powerpoint/2010/main" val="1793929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104076-B32A-4F0A-8C6E-4347F81F75A5}" type="datetimeFigureOut">
              <a:rPr lang="en-US" smtClean="0"/>
              <a:t>10/7/2015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1FAFEA-88E7-4DB0-86D3-0B8B1A71DFD5}" type="slidenum">
              <a:rPr lang="en-US" smtClean="0"/>
              <a:t>‹#›</a:t>
            </a:fld>
            <a:endParaRPr lang="en-US"/>
          </a:p>
        </p:txBody>
      </p:sp>
    </p:spTree>
    <p:extLst>
      <p:ext uri="{BB962C8B-B14F-4D97-AF65-F5344CB8AC3E}">
        <p14:creationId xmlns:p14="http://schemas.microsoft.com/office/powerpoint/2010/main" val="2054796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104076-B32A-4F0A-8C6E-4347F81F75A5}" type="datetimeFigureOut">
              <a:rPr lang="en-US" smtClean="0"/>
              <a:t>10/7/2015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1FAFEA-88E7-4DB0-86D3-0B8B1A71DFD5}" type="slidenum">
              <a:rPr lang="en-US" smtClean="0"/>
              <a:t>‹#›</a:t>
            </a:fld>
            <a:endParaRPr lang="en-US"/>
          </a:p>
        </p:txBody>
      </p:sp>
    </p:spTree>
    <p:extLst>
      <p:ext uri="{BB962C8B-B14F-4D97-AF65-F5344CB8AC3E}">
        <p14:creationId xmlns:p14="http://schemas.microsoft.com/office/powerpoint/2010/main" val="143466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04076-B32A-4F0A-8C6E-4347F81F75A5}" type="datetimeFigureOut">
              <a:rPr lang="en-US" smtClean="0"/>
              <a:t>10/7/2015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1FAFEA-88E7-4DB0-86D3-0B8B1A71DFD5}" type="slidenum">
              <a:rPr lang="en-US" smtClean="0"/>
              <a:t>‹#›</a:t>
            </a:fld>
            <a:endParaRPr lang="en-US"/>
          </a:p>
        </p:txBody>
      </p:sp>
    </p:spTree>
    <p:extLst>
      <p:ext uri="{BB962C8B-B14F-4D97-AF65-F5344CB8AC3E}">
        <p14:creationId xmlns:p14="http://schemas.microsoft.com/office/powerpoint/2010/main" val="622747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104076-B32A-4F0A-8C6E-4347F81F75A5}"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FAFEA-88E7-4DB0-86D3-0B8B1A71DFD5}" type="slidenum">
              <a:rPr lang="en-US" smtClean="0"/>
              <a:t>‹#›</a:t>
            </a:fld>
            <a:endParaRPr lang="en-US"/>
          </a:p>
        </p:txBody>
      </p:sp>
    </p:spTree>
    <p:extLst>
      <p:ext uri="{BB962C8B-B14F-4D97-AF65-F5344CB8AC3E}">
        <p14:creationId xmlns:p14="http://schemas.microsoft.com/office/powerpoint/2010/main" val="2967940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104076-B32A-4F0A-8C6E-4347F81F75A5}" type="datetimeFigureOut">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FAFEA-88E7-4DB0-86D3-0B8B1A71DFD5}" type="slidenum">
              <a:rPr lang="en-US" smtClean="0"/>
              <a:t>‹#›</a:t>
            </a:fld>
            <a:endParaRPr lang="en-US"/>
          </a:p>
        </p:txBody>
      </p:sp>
    </p:spTree>
    <p:extLst>
      <p:ext uri="{BB962C8B-B14F-4D97-AF65-F5344CB8AC3E}">
        <p14:creationId xmlns:p14="http://schemas.microsoft.com/office/powerpoint/2010/main" val="283965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104076-B32A-4F0A-8C6E-4347F81F75A5}" type="datetimeFigureOut">
              <a:rPr lang="en-US" smtClean="0"/>
              <a:t>10/7/2015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1FAFEA-88E7-4DB0-86D3-0B8B1A71DFD5}" type="slidenum">
              <a:rPr lang="en-US" smtClean="0"/>
              <a:t>‹#›</a:t>
            </a:fld>
            <a:endParaRPr lang="en-US"/>
          </a:p>
        </p:txBody>
      </p:sp>
    </p:spTree>
    <p:extLst>
      <p:ext uri="{BB962C8B-B14F-4D97-AF65-F5344CB8AC3E}">
        <p14:creationId xmlns:p14="http://schemas.microsoft.com/office/powerpoint/2010/main" val="2646968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228600" y="838200"/>
            <a:ext cx="411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15000"/>
              </a:spcBef>
              <a:buFontTx/>
              <a:buNone/>
            </a:pPr>
            <a:endParaRPr lang="en-US" altLang="en-US" sz="1800"/>
          </a:p>
        </p:txBody>
      </p:sp>
      <p:sp>
        <p:nvSpPr>
          <p:cNvPr id="5" name="Rectangle 3"/>
          <p:cNvSpPr>
            <a:spLocks noChangeArrowheads="1"/>
          </p:cNvSpPr>
          <p:nvPr/>
        </p:nvSpPr>
        <p:spPr bwMode="auto">
          <a:xfrm>
            <a:off x="0" y="2411413"/>
            <a:ext cx="4114800" cy="330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15000"/>
              </a:spcBef>
              <a:buFontTx/>
              <a:buNone/>
            </a:pPr>
            <a:r>
              <a:rPr lang="en-US" altLang="en-US" sz="1800" b="1" dirty="0"/>
              <a:t>Approach</a:t>
            </a:r>
          </a:p>
          <a:p>
            <a:pPr eaLnBrk="1" hangingPunct="1">
              <a:spcBef>
                <a:spcPct val="15000"/>
              </a:spcBef>
              <a:buFontTx/>
              <a:buChar char="•"/>
            </a:pPr>
            <a:r>
              <a:rPr lang="en-US" altLang="en-US" sz="1600" dirty="0">
                <a:latin typeface="Arial" pitchFamily="34" charset="0"/>
              </a:rPr>
              <a:t>The phase of the </a:t>
            </a:r>
            <a:r>
              <a:rPr lang="en-US" altLang="en-US" sz="1600" dirty="0" err="1">
                <a:latin typeface="Arial" pitchFamily="34" charset="0"/>
              </a:rPr>
              <a:t>Interdecadal</a:t>
            </a:r>
            <a:r>
              <a:rPr lang="en-US" altLang="en-US" sz="1600">
                <a:latin typeface="Arial" pitchFamily="34" charset="0"/>
              </a:rPr>
              <a:t> Pacific Oscillation (IPO) changed from above-normal tropical Pacific sea surface temperatures (SSTs) to below-normal SSTs around 2000 </a:t>
            </a:r>
          </a:p>
          <a:p>
            <a:pPr eaLnBrk="1" hangingPunct="1">
              <a:spcBef>
                <a:spcPct val="15000"/>
              </a:spcBef>
              <a:buFontTx/>
              <a:buChar char="•"/>
            </a:pPr>
            <a:r>
              <a:rPr lang="en-US" altLang="en-US" sz="1600" dirty="0">
                <a:latin typeface="Arial" pitchFamily="34" charset="0"/>
              </a:rPr>
              <a:t>Use an atmosphere-only model with a negative specified convective heating anomaly associated with these cooler SSTs and reduced precipitation over the equatorial central Pacific to show the effects of the IPO on large-scale atmospheric circulation changes that affect U.S. temperatures </a:t>
            </a:r>
          </a:p>
        </p:txBody>
      </p:sp>
      <p:sp>
        <p:nvSpPr>
          <p:cNvPr id="6" name="Rectangle 5"/>
          <p:cNvSpPr>
            <a:spLocks noChangeArrowheads="1"/>
          </p:cNvSpPr>
          <p:nvPr/>
        </p:nvSpPr>
        <p:spPr bwMode="auto">
          <a:xfrm>
            <a:off x="-304800" y="0"/>
            <a:ext cx="9525000" cy="708025"/>
          </a:xfrm>
          <a:prstGeom prst="rect">
            <a:avLst/>
          </a:prstGeom>
          <a:noFill/>
          <a:ln w="9525">
            <a:noFill/>
            <a:miter lim="800000"/>
            <a:headEnd/>
            <a:tailEnd/>
          </a:ln>
        </p:spPr>
        <p:txBody>
          <a:bodyPr>
            <a:spAutoFit/>
          </a:bodyPr>
          <a:lstStyle/>
          <a:p>
            <a:pPr algn="ctr">
              <a:defRPr/>
            </a:pPr>
            <a:r>
              <a:rPr lang="en-US" sz="2000" b="1" dirty="0">
                <a:latin typeface="Arial" charset="0"/>
                <a:cs typeface="Arial" charset="0"/>
              </a:rPr>
              <a:t>Disappearance of the southeast U.S. “warming hole” in the </a:t>
            </a:r>
          </a:p>
          <a:p>
            <a:pPr algn="ctr">
              <a:defRPr/>
            </a:pPr>
            <a:r>
              <a:rPr lang="en-US" sz="2000" b="1" dirty="0">
                <a:latin typeface="Arial" charset="0"/>
                <a:cs typeface="Arial" charset="0"/>
              </a:rPr>
              <a:t>early 21</a:t>
            </a:r>
            <a:r>
              <a:rPr lang="en-US" sz="2000" b="1" baseline="30000" dirty="0">
                <a:latin typeface="Arial" charset="0"/>
                <a:cs typeface="Arial" charset="0"/>
              </a:rPr>
              <a:t>st</a:t>
            </a:r>
            <a:r>
              <a:rPr lang="en-US" sz="2000" b="1" dirty="0">
                <a:latin typeface="Arial" charset="0"/>
                <a:cs typeface="Arial" charset="0"/>
              </a:rPr>
              <a:t> century is tied to the tropical Pacific</a:t>
            </a:r>
            <a:endParaRPr lang="en-US" sz="2000" b="1" dirty="0">
              <a:latin typeface="+mn-lt"/>
            </a:endParaRPr>
          </a:p>
        </p:txBody>
      </p:sp>
      <p:sp>
        <p:nvSpPr>
          <p:cNvPr id="7" name="Rectangle 19"/>
          <p:cNvSpPr>
            <a:spLocks noChangeArrowheads="1"/>
          </p:cNvSpPr>
          <p:nvPr/>
        </p:nvSpPr>
        <p:spPr bwMode="auto">
          <a:xfrm>
            <a:off x="4495800" y="685800"/>
            <a:ext cx="43434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8" name="Rectangle 20"/>
          <p:cNvSpPr>
            <a:spLocks noChangeArrowheads="1"/>
          </p:cNvSpPr>
          <p:nvPr/>
        </p:nvSpPr>
        <p:spPr bwMode="auto">
          <a:xfrm>
            <a:off x="4343400" y="914400"/>
            <a:ext cx="4419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9" name="TextBox 24"/>
          <p:cNvSpPr txBox="1">
            <a:spLocks noChangeArrowheads="1"/>
          </p:cNvSpPr>
          <p:nvPr/>
        </p:nvSpPr>
        <p:spPr bwMode="auto">
          <a:xfrm>
            <a:off x="4038600" y="4464050"/>
            <a:ext cx="4876800" cy="1662113"/>
          </a:xfrm>
          <a:prstGeom prst="rect">
            <a:avLst/>
          </a:prstGeom>
          <a:noFill/>
          <a:ln w="9525">
            <a:noFill/>
            <a:miter lim="800000"/>
            <a:headEnd/>
            <a:tailEnd/>
          </a:ln>
        </p:spPr>
        <p:txBody>
          <a:bodyPr>
            <a:spAutoFit/>
          </a:bodyPr>
          <a:lstStyle/>
          <a:p>
            <a:pPr algn="ctr">
              <a:defRPr/>
            </a:pPr>
            <a:r>
              <a:rPr lang="en-US" b="1" dirty="0">
                <a:latin typeface="Calibri" pitchFamily="34" charset="0"/>
              </a:rPr>
              <a:t>Impact</a:t>
            </a:r>
          </a:p>
          <a:p>
            <a:pPr>
              <a:defRPr/>
            </a:pPr>
            <a:r>
              <a:rPr lang="en-US" sz="1400" dirty="0">
                <a:latin typeface="Arial" charset="0"/>
                <a:cs typeface="Arial" charset="0"/>
              </a:rPr>
              <a:t>The negative phase of the internally-generated IPO in the tropical Pacific after 2000 produced changes in atmospheric circulation that made the southeast U.S. warming hole disappear, pointing to the importance of naturally-occurring Pacific decadal variability in affecting regional U.S. temperature trends on decadal timescales</a:t>
            </a:r>
            <a:endParaRPr lang="en-US" sz="1400" dirty="0">
              <a:latin typeface="+mn-lt"/>
            </a:endParaRPr>
          </a:p>
        </p:txBody>
      </p:sp>
      <p:sp>
        <p:nvSpPr>
          <p:cNvPr id="10" name="TextBox 9"/>
          <p:cNvSpPr txBox="1"/>
          <p:nvPr/>
        </p:nvSpPr>
        <p:spPr>
          <a:xfrm>
            <a:off x="309563" y="6324600"/>
            <a:ext cx="8458200" cy="461963"/>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sz="1200" dirty="0"/>
              <a:t>Meehl, G.A., J.M. </a:t>
            </a:r>
            <a:r>
              <a:rPr lang="en-US" sz="1200" dirty="0" err="1"/>
              <a:t>Arblaster</a:t>
            </a:r>
            <a:r>
              <a:rPr lang="en-US" sz="1200" dirty="0"/>
              <a:t>, and C.T.Y. Chung, 2015:  Disappearance of the southeast U.S. “warming hole” with the late-1990s transition of the </a:t>
            </a:r>
            <a:r>
              <a:rPr lang="en-US" sz="1200" dirty="0" err="1"/>
              <a:t>Interdecadal</a:t>
            </a:r>
            <a:r>
              <a:rPr lang="en-US" sz="1200" dirty="0"/>
              <a:t> Pacific Oscillation.  </a:t>
            </a:r>
            <a:r>
              <a:rPr lang="en-US" sz="1200" i="1" dirty="0" err="1"/>
              <a:t>Geophys</a:t>
            </a:r>
            <a:r>
              <a:rPr lang="en-US" sz="1200" i="1" dirty="0"/>
              <a:t>. Res. Lett</a:t>
            </a:r>
            <a:r>
              <a:rPr lang="en-US" sz="1200" dirty="0"/>
              <a:t>., doi:10.1002/2015GL064586. </a:t>
            </a:r>
          </a:p>
        </p:txBody>
      </p:sp>
      <p:sp>
        <p:nvSpPr>
          <p:cNvPr id="11" name="Rectangle 4"/>
          <p:cNvSpPr>
            <a:spLocks noChangeArrowheads="1"/>
          </p:cNvSpPr>
          <p:nvPr/>
        </p:nvSpPr>
        <p:spPr bwMode="auto">
          <a:xfrm>
            <a:off x="-152400" y="914400"/>
            <a:ext cx="4267200" cy="2133600"/>
          </a:xfrm>
          <a:prstGeom prst="rect">
            <a:avLst/>
          </a:prstGeom>
          <a:noFill/>
          <a:ln w="9525">
            <a:noFill/>
            <a:miter lim="800000"/>
            <a:headEnd/>
            <a:tailEnd/>
          </a:ln>
        </p:spPr>
        <p:txBody>
          <a:bodyPr/>
          <a:lstStyle/>
          <a:p>
            <a:pPr marL="231775" indent="-231775" algn="ctr">
              <a:spcBef>
                <a:spcPct val="15000"/>
              </a:spcBef>
              <a:defRPr/>
            </a:pPr>
            <a:r>
              <a:rPr lang="en-US" b="1" dirty="0">
                <a:latin typeface="Calibri" pitchFamily="34" charset="0"/>
              </a:rPr>
              <a:t>Objective</a:t>
            </a:r>
          </a:p>
          <a:p>
            <a:pPr marL="231775">
              <a:spcBef>
                <a:spcPts val="0"/>
              </a:spcBef>
              <a:defRPr/>
            </a:pPr>
            <a:r>
              <a:rPr lang="en-US" sz="1600" dirty="0">
                <a:latin typeface="Arial" charset="0"/>
                <a:cs typeface="Arial" charset="0"/>
              </a:rPr>
              <a:t>Understand why the cooling trend in the southeast U.S. from about 1950-2000, the “warming hole”, changed to a warming trend there after 2000</a:t>
            </a:r>
            <a:endParaRPr lang="en-US" sz="1600" b="1" dirty="0">
              <a:latin typeface="Calibri" pitchFamily="34" charset="0"/>
            </a:endParaRPr>
          </a:p>
        </p:txBody>
      </p:sp>
      <p:sp>
        <p:nvSpPr>
          <p:cNvPr id="12" name="TextBox 12"/>
          <p:cNvSpPr txBox="1">
            <a:spLocks noChangeArrowheads="1"/>
          </p:cNvSpPr>
          <p:nvPr/>
        </p:nvSpPr>
        <p:spPr bwMode="auto">
          <a:xfrm>
            <a:off x="4038600" y="3632200"/>
            <a:ext cx="5257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rgbClr val="00B0F0"/>
                </a:solidFill>
                <a:latin typeface="Arial" pitchFamily="34" charset="0"/>
              </a:rPr>
              <a:t>A “warming hole” over the southeast U.S. (lower right) is produced by  atmospheric circulation anomalies (top right) with the positive phase of the IPO, while the pattern reverses and the warming hole disappears with the negative phase of the IPO (left panels) in the atmosphere-only model sensitivity experiments </a:t>
            </a:r>
            <a:endParaRPr lang="en-US" altLang="en-US" sz="1800">
              <a:latin typeface="Arial" pitchFamily="34" charset="0"/>
            </a:endParaRPr>
          </a:p>
        </p:txBody>
      </p:sp>
      <p:pic>
        <p:nvPicPr>
          <p:cNvPr id="13" name="Picture 12" descr="fig4_4pan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744538"/>
            <a:ext cx="4495800" cy="283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2203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266</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created xsi:type="dcterms:W3CDTF">2015-10-07T22:56:27Z</dcterms:created>
  <dcterms:modified xsi:type="dcterms:W3CDTF">2015-10-07T22:57:10Z</dcterms:modified>
</cp:coreProperties>
</file>