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7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8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5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0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5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00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4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0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1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9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5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07348-5BFB-4308-A2DF-AB2D1AEF09D1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41457-D067-4C6C-ACA1-33C4B20AD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2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52400" y="101600"/>
            <a:ext cx="8915400" cy="6604000"/>
            <a:chOff x="228600" y="83403"/>
            <a:chExt cx="8915401" cy="6605416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44500" y="3759253"/>
              <a:ext cx="184150" cy="369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en-US" kern="0">
                <a:solidFill>
                  <a:srgbClr val="000000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" y="83403"/>
              <a:ext cx="8915401" cy="83044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Permafrost thaw and resulting soil moisture changes regulate projected high-latitude CO</a:t>
              </a:r>
              <a:r>
                <a:rPr lang="en-US" sz="2400" b="1" kern="0" baseline="-2500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2</a:t>
              </a:r>
              <a:r>
                <a:rPr lang="en-US" sz="2400" b="1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 and CH</a:t>
              </a:r>
              <a:r>
                <a:rPr lang="en-US" sz="2400" b="1" kern="0" baseline="-2500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4</a:t>
              </a:r>
              <a:r>
                <a:rPr lang="en-US" sz="2400" b="1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 emissions</a:t>
              </a:r>
              <a:endParaRPr lang="en-US" sz="2000" b="1" kern="0" dirty="0">
                <a:solidFill>
                  <a:srgbClr val="000000"/>
                </a:solidFill>
                <a:latin typeface="Arial"/>
                <a:cs typeface="Arial" pitchFamily="34" charset="0"/>
              </a:endParaRPr>
            </a:p>
          </p:txBody>
        </p:sp>
        <p:cxnSp>
          <p:nvCxnSpPr>
            <p:cNvPr id="7" name="Straight Connector 4"/>
            <p:cNvCxnSpPr>
              <a:cxnSpLocks noChangeShapeType="1"/>
            </p:cNvCxnSpPr>
            <p:nvPr/>
          </p:nvCxnSpPr>
          <p:spPr bwMode="auto">
            <a:xfrm rot="16200000" flipH="1">
              <a:off x="1752600" y="3733800"/>
              <a:ext cx="5562600" cy="76200"/>
            </a:xfrm>
            <a:prstGeom prst="line">
              <a:avLst/>
            </a:prstGeom>
            <a:noFill/>
            <a:ln w="9525" algn="ctr">
              <a:solidFill>
                <a:srgbClr val="B6DCD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Straight Connector 5"/>
            <p:cNvCxnSpPr>
              <a:cxnSpLocks noChangeShapeType="1"/>
            </p:cNvCxnSpPr>
            <p:nvPr/>
          </p:nvCxnSpPr>
          <p:spPr bwMode="auto">
            <a:xfrm>
              <a:off x="228600" y="3429000"/>
              <a:ext cx="8915400" cy="0"/>
            </a:xfrm>
            <a:prstGeom prst="line">
              <a:avLst/>
            </a:prstGeom>
            <a:noFill/>
            <a:ln w="9525" algn="ctr">
              <a:solidFill>
                <a:srgbClr val="B6DCD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TextBox 8"/>
            <p:cNvSpPr txBox="1"/>
            <p:nvPr/>
          </p:nvSpPr>
          <p:spPr>
            <a:xfrm>
              <a:off x="304800" y="1217121"/>
              <a:ext cx="4114800" cy="203243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u="sng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Objectives:</a:t>
              </a:r>
            </a:p>
            <a:p>
              <a:pPr>
                <a:defRPr/>
              </a:pPr>
              <a:r>
                <a:rPr lang="en-US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Estimate the effects of permafrost thaw on </a:t>
              </a:r>
            </a:p>
            <a:p>
              <a:pPr marL="285750" indent="-285750">
                <a:buFont typeface="Arial"/>
                <a:buChar char="•"/>
                <a:defRPr/>
              </a:pPr>
              <a:r>
                <a:rPr lang="en-US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Soil hydrology </a:t>
              </a:r>
            </a:p>
            <a:p>
              <a:pPr marL="285750" indent="-285750">
                <a:buFont typeface="Arial"/>
                <a:buChar char="•"/>
                <a:defRPr/>
              </a:pPr>
              <a:r>
                <a:rPr lang="en-US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Organic matter decomposition</a:t>
              </a:r>
            </a:p>
            <a:p>
              <a:pPr marL="285750" indent="-285750">
                <a:buFont typeface="Arial"/>
                <a:buChar char="•"/>
                <a:defRPr/>
              </a:pPr>
              <a:r>
                <a:rPr lang="en-US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CO</a:t>
              </a:r>
              <a:r>
                <a:rPr lang="en-US" kern="0" baseline="-2500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2</a:t>
              </a:r>
              <a:r>
                <a:rPr lang="en-US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 and CH</a:t>
              </a:r>
              <a:r>
                <a:rPr lang="en-US" kern="0" baseline="-2500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4</a:t>
              </a:r>
              <a:r>
                <a:rPr lang="en-US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 emissions</a:t>
              </a:r>
            </a:p>
            <a:p>
              <a:pPr marL="285750" indent="-285750">
                <a:buFont typeface="Arial"/>
                <a:buChar char="•"/>
                <a:defRPr/>
              </a:pPr>
              <a:r>
                <a:rPr lang="en-US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Overall potential impacts on climate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" y="3505199"/>
              <a:ext cx="4343400" cy="255483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u="sng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Research:</a:t>
              </a:r>
            </a:p>
            <a:p>
              <a:pPr marL="285750" indent="-285750">
                <a:buFont typeface="Arial"/>
                <a:buChar char="•"/>
                <a:defRPr/>
              </a:pPr>
              <a:r>
                <a:rPr lang="en-US" sz="16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Use CLM4.5BGC, which allows for interactions between thawing permafrost, soil and vegetation C and N dynamics, and improved representation of cold region hydrology</a:t>
              </a:r>
            </a:p>
            <a:p>
              <a:pPr marL="285750" indent="-285750">
                <a:buFont typeface="Arial"/>
                <a:buChar char="•"/>
                <a:defRPr/>
              </a:pPr>
              <a:r>
                <a:rPr lang="en-US" sz="16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Apply RCP8.5 and ECP8.5 scenarios to simulate high-latitude dynamics to 2300</a:t>
              </a:r>
            </a:p>
            <a:p>
              <a:pPr marL="285750" indent="-285750">
                <a:buFont typeface="Arial"/>
                <a:buChar char="•"/>
                <a:defRPr/>
              </a:pPr>
              <a:r>
                <a:rPr lang="en-US" sz="16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Impose scenarios with different soil moisture: WETSOIL and DRYSOIL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648200" y="3581415"/>
              <a:ext cx="4343400" cy="23087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u="sng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Impact:</a:t>
              </a:r>
            </a:p>
            <a:p>
              <a:pPr marL="285750" indent="-285750">
                <a:buFont typeface="Arial"/>
                <a:buChar char="•"/>
                <a:defRPr/>
              </a:pPr>
              <a:r>
                <a:rPr lang="en-US" sz="16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Expected drying of permafrost soils:</a:t>
              </a:r>
            </a:p>
            <a:p>
              <a:pPr marL="512763" lvl="1" indent="-285750">
                <a:buFont typeface="Wingdings" charset="2"/>
                <a:buChar char="Ø"/>
                <a:defRPr/>
              </a:pPr>
              <a:r>
                <a:rPr lang="en-US" sz="16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Increase decomposition and CO</a:t>
              </a:r>
              <a:r>
                <a:rPr lang="en-US" sz="1600" kern="0" baseline="-2500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2</a:t>
              </a:r>
              <a:r>
                <a:rPr lang="en-US" sz="1600" b="1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 </a:t>
              </a:r>
              <a:r>
                <a:rPr lang="en-US" sz="16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emissions</a:t>
              </a:r>
            </a:p>
            <a:p>
              <a:pPr marL="512763" lvl="1" indent="-285750">
                <a:buFont typeface="Wingdings" charset="2"/>
                <a:buChar char="Ø"/>
                <a:defRPr/>
              </a:pPr>
              <a:r>
                <a:rPr lang="en-US" sz="16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Strongly suppress CH</a:t>
              </a:r>
              <a:r>
                <a:rPr lang="en-US" sz="1600" kern="0" baseline="-2500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4</a:t>
              </a:r>
              <a:r>
                <a:rPr lang="en-US" sz="16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 emissions</a:t>
              </a:r>
            </a:p>
            <a:p>
              <a:pPr marL="285750" indent="-285750">
                <a:buFont typeface="Arial"/>
                <a:buChar char="•"/>
                <a:defRPr/>
              </a:pPr>
              <a:r>
                <a:rPr lang="en-US" sz="16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Considering the combined global warming potential (GWP), soil drying weakens the projected GWP associated with permafrost carbon fluxes by &gt;50%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6113" y="6288683"/>
              <a:ext cx="8081963" cy="400136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1000" b="1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Reference: </a:t>
              </a:r>
              <a:r>
                <a:rPr lang="en-US" sz="10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Lawrence, D. M., C.D. Koven, S.C. Swenson, W.J. Riley, and A.G. Slater (2015) Permafrost thaw and resulting soil moisture changes regulate projected high-latitude CO2 and CH4 emissions, doi:10.1088/1748-9326/10/9/094011, Environmental Research Letters.</a:t>
              </a:r>
              <a:endParaRPr lang="en-US" sz="1000" i="1" kern="0" dirty="0">
                <a:solidFill>
                  <a:srgbClr val="000000"/>
                </a:solidFill>
                <a:latin typeface="Arial"/>
                <a:cs typeface="Arial" pitchFamily="34" charset="0"/>
              </a:endParaRPr>
            </a:p>
          </p:txBody>
        </p:sp>
        <p:pic>
          <p:nvPicPr>
            <p:cNvPr id="13" name="Pictur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90"/>
            <a:stretch>
              <a:fillRect/>
            </a:stretch>
          </p:blipFill>
          <p:spPr bwMode="auto">
            <a:xfrm>
              <a:off x="4572000" y="1092010"/>
              <a:ext cx="4479130" cy="1574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4724401" y="2819251"/>
              <a:ext cx="4267200" cy="4620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Figure. Time series of changes in carbon stocks and CH</a:t>
              </a:r>
              <a:r>
                <a:rPr lang="en-US" sz="1200" kern="0" baseline="-2500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4</a:t>
              </a:r>
              <a:r>
                <a:rPr lang="en-US" sz="1200" kern="0" dirty="0">
                  <a:solidFill>
                    <a:srgbClr val="000000"/>
                  </a:solidFill>
                  <a:latin typeface="Arial"/>
                  <a:cs typeface="Arial" pitchFamily="34" charset="0"/>
                </a:rPr>
                <a:t> emissions averaged over the initial permafrost domain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3985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2015-10-07T21:56:24Z</dcterms:created>
  <dcterms:modified xsi:type="dcterms:W3CDTF">2015-10-07T21:57:25Z</dcterms:modified>
</cp:coreProperties>
</file>