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9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2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0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9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9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8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4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4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8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379B6-C5B0-40DB-9CB7-863A5C8A0A8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210E-8FCE-45C6-8A1A-9ADF2C7D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0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4138"/>
            <a:ext cx="89154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latin typeface="Arial"/>
                <a:cs typeface="Arial" pitchFamily="34" charset="0"/>
              </a:rPr>
              <a:t>Less Reliable Water Availability in the 21</a:t>
            </a:r>
            <a:r>
              <a:rPr lang="en-US" sz="2400" b="1" baseline="30000" dirty="0">
                <a:solidFill>
                  <a:srgbClr val="000000"/>
                </a:solidFill>
                <a:latin typeface="Arial"/>
                <a:cs typeface="Arial" pitchFamily="34" charset="0"/>
              </a:rPr>
              <a:t>st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 pitchFamily="34" charset="0"/>
              </a:rPr>
              <a:t> Century</a:t>
            </a:r>
            <a:endParaRPr lang="en-US" sz="2000" b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988" y="890588"/>
            <a:ext cx="41148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u="sng" dirty="0">
                <a:solidFill>
                  <a:srgbClr val="000000"/>
                </a:solidFill>
                <a:latin typeface="Arial"/>
                <a:cs typeface="Arial" pitchFamily="34" charset="0"/>
              </a:rPr>
              <a:t>Objectives: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 pitchFamily="34" charset="0"/>
              </a:rPr>
              <a:t>Assess seasonal projected changes in water availability, defined as precipitation minus evapotranspiration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3" y="2270125"/>
            <a:ext cx="43434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u="sng" dirty="0">
                <a:solidFill>
                  <a:srgbClr val="000000"/>
                </a:solidFill>
                <a:latin typeface="Arial"/>
                <a:cs typeface="Arial" pitchFamily="34" charset="0"/>
              </a:rPr>
              <a:t>Research: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 pitchFamily="34" charset="0"/>
              </a:rPr>
              <a:t>Assess 20 CMIP 5 models and define reliability as a smaller annual range in available water. 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 pitchFamily="34" charset="0"/>
              </a:rPr>
              <a:t>Climate models indicate that the annual range of available water will go up for most places around the world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6113" y="6370638"/>
            <a:ext cx="8081962" cy="40005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000" b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Reference: </a:t>
            </a:r>
            <a:r>
              <a:rPr lang="en-GB" sz="10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Kumar, S., D.M. Lawrence, P.A. </a:t>
            </a:r>
            <a:r>
              <a:rPr lang="en-GB" sz="1000" kern="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Dirmeyer</a:t>
            </a:r>
            <a:r>
              <a:rPr lang="en-GB" sz="10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, and J. Sheffield, 2014: Less Reliable Water Availability in the 21st Century Projected Climate. Earth's Future, 2, 152-160, DOI: 10.1002/2013EF000159.</a:t>
            </a:r>
            <a:endParaRPr lang="en-US" sz="1000" i="1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413" y="4246563"/>
            <a:ext cx="4954587" cy="1862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u="sng" dirty="0">
                <a:solidFill>
                  <a:srgbClr val="000000"/>
                </a:solidFill>
                <a:latin typeface="Arial"/>
                <a:cs typeface="Arial" pitchFamily="34" charset="0"/>
              </a:rPr>
              <a:t>Impact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  <a:cs typeface="Arial" pitchFamily="34" charset="0"/>
              </a:rPr>
              <a:t>In addition to canonical view that</a:t>
            </a:r>
            <a:r>
              <a:rPr lang="en-US" sz="16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 </a:t>
            </a:r>
            <a:r>
              <a:rPr lang="en-US" sz="1600" dirty="0">
                <a:solidFill>
                  <a:srgbClr val="2D2D8A"/>
                </a:solidFill>
                <a:latin typeface="Arial"/>
                <a:cs typeface="Arial" pitchFamily="34" charset="0"/>
              </a:rPr>
              <a:t>wet regions will get wetter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 pitchFamily="34" charset="0"/>
              </a:rPr>
              <a:t>, this study suggests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 pitchFamily="34" charset="0"/>
              </a:rPr>
              <a:t>greater dryness during dry seasons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 pitchFamily="34" charset="0"/>
              </a:rPr>
              <a:t>even where mean climate becomes wetter 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600" dirty="0">
                <a:solidFill>
                  <a:srgbClr val="0000FF"/>
                </a:solidFill>
                <a:latin typeface="Arial"/>
                <a:cs typeface="Arial" pitchFamily="34" charset="0"/>
                <a:sym typeface="Wingdings" pitchFamily="2" charset="2"/>
              </a:rPr>
              <a:t>Wet </a:t>
            </a:r>
            <a:r>
              <a:rPr lang="en-US" sz="1600" i="1" u="sng" dirty="0">
                <a:solidFill>
                  <a:srgbClr val="0000FF"/>
                </a:solidFill>
                <a:latin typeface="Arial"/>
                <a:cs typeface="Arial" pitchFamily="34" charset="0"/>
                <a:sym typeface="Wingdings" pitchFamily="2" charset="2"/>
              </a:rPr>
              <a:t>seasons</a:t>
            </a:r>
            <a:r>
              <a:rPr lang="en-US" sz="1600" dirty="0">
                <a:solidFill>
                  <a:srgbClr val="0000FF"/>
                </a:solidFill>
                <a:latin typeface="Arial"/>
                <a:cs typeface="Arial" pitchFamily="34" charset="0"/>
                <a:sym typeface="Wingdings" pitchFamily="2" charset="2"/>
              </a:rPr>
              <a:t> get wetter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 pitchFamily="34" charset="0"/>
                <a:sym typeface="Wingdings" pitchFamily="2" charset="2"/>
              </a:rPr>
              <a:t>    Dry </a:t>
            </a:r>
            <a:r>
              <a:rPr lang="en-US" sz="1600" i="1" u="sng" dirty="0">
                <a:solidFill>
                  <a:srgbClr val="C00000"/>
                </a:solidFill>
                <a:latin typeface="Arial"/>
                <a:cs typeface="Arial" pitchFamily="34" charset="0"/>
                <a:sym typeface="Wingdings" pitchFamily="2" charset="2"/>
              </a:rPr>
              <a:t>seasons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 pitchFamily="34" charset="0"/>
                <a:sym typeface="Wingdings" pitchFamily="2" charset="2"/>
              </a:rPr>
              <a:t> get drier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 pitchFamily="34" charset="0"/>
              </a:rPr>
              <a:t> </a:t>
            </a:r>
          </a:p>
        </p:txBody>
      </p:sp>
      <p:pic>
        <p:nvPicPr>
          <p:cNvPr id="10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52551"/>
          <a:stretch>
            <a:fillRect/>
          </a:stretch>
        </p:blipFill>
        <p:spPr bwMode="auto">
          <a:xfrm>
            <a:off x="5197475" y="3695700"/>
            <a:ext cx="37211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51"/>
          <a:stretch>
            <a:fillRect/>
          </a:stretch>
        </p:blipFill>
        <p:spPr bwMode="auto">
          <a:xfrm>
            <a:off x="5137150" y="865188"/>
            <a:ext cx="3722688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61100" y="3384550"/>
            <a:ext cx="14716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latin typeface="Arial"/>
                <a:cs typeface="Arial" pitchFamily="34" charset="0"/>
              </a:rPr>
              <a:t>Dry Season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2200" y="547688"/>
            <a:ext cx="150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66FF"/>
                </a:solidFill>
                <a:latin typeface="Arial"/>
                <a:cs typeface="Arial" pitchFamily="34" charset="0"/>
              </a:rPr>
              <a:t>Wet Season</a:t>
            </a:r>
          </a:p>
        </p:txBody>
      </p:sp>
    </p:spTree>
    <p:extLst>
      <p:ext uri="{BB962C8B-B14F-4D97-AF65-F5344CB8AC3E}">
        <p14:creationId xmlns:p14="http://schemas.microsoft.com/office/powerpoint/2010/main" val="27613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2015-10-07T21:49:15Z</dcterms:created>
  <dcterms:modified xsi:type="dcterms:W3CDTF">2015-10-07T21:49:39Z</dcterms:modified>
</cp:coreProperties>
</file>