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114"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E2819F-EB50-40A1-9630-1E6CE275F749}"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2321546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2819F-EB50-40A1-9630-1E6CE275F749}"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1159689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2819F-EB50-40A1-9630-1E6CE275F749}"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3980748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2819F-EB50-40A1-9630-1E6CE275F749}"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2065449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E2819F-EB50-40A1-9630-1E6CE275F749}"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578153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E2819F-EB50-40A1-9630-1E6CE275F749}"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1789218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E2819F-EB50-40A1-9630-1E6CE275F749}" type="datetimeFigureOut">
              <a:rPr lang="en-US" smtClean="0"/>
              <a:t>10/7/2015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1646845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E2819F-EB50-40A1-9630-1E6CE275F749}" type="datetimeFigureOut">
              <a:rPr lang="en-US" smtClean="0"/>
              <a:t>10/7/2015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1024051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2819F-EB50-40A1-9630-1E6CE275F749}" type="datetimeFigureOut">
              <a:rPr lang="en-US" smtClean="0"/>
              <a:t>10/7/2015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486428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2819F-EB50-40A1-9630-1E6CE275F749}"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3306098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2819F-EB50-40A1-9630-1E6CE275F749}"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69031-3F8B-412E-9A3C-E349770F5BC7}" type="slidenum">
              <a:rPr lang="en-US" smtClean="0"/>
              <a:t>‹#›</a:t>
            </a:fld>
            <a:endParaRPr lang="en-US"/>
          </a:p>
        </p:txBody>
      </p:sp>
    </p:spTree>
    <p:extLst>
      <p:ext uri="{BB962C8B-B14F-4D97-AF65-F5344CB8AC3E}">
        <p14:creationId xmlns:p14="http://schemas.microsoft.com/office/powerpoint/2010/main" val="152897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2819F-EB50-40A1-9630-1E6CE275F749}" type="datetimeFigureOut">
              <a:rPr lang="en-US" smtClean="0"/>
              <a:t>10/7/2015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69031-3F8B-412E-9A3C-E349770F5BC7}" type="slidenum">
              <a:rPr lang="en-US" smtClean="0"/>
              <a:t>‹#›</a:t>
            </a:fld>
            <a:endParaRPr lang="en-US"/>
          </a:p>
        </p:txBody>
      </p:sp>
    </p:spTree>
    <p:extLst>
      <p:ext uri="{BB962C8B-B14F-4D97-AF65-F5344CB8AC3E}">
        <p14:creationId xmlns:p14="http://schemas.microsoft.com/office/powerpoint/2010/main" val="1852392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838200"/>
            <a:ext cx="411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fontAlgn="base" hangingPunct="1">
              <a:spcBef>
                <a:spcPct val="15000"/>
              </a:spcBef>
              <a:spcAft>
                <a:spcPct val="0"/>
              </a:spcAft>
              <a:buFontTx/>
              <a:buNone/>
            </a:pPr>
            <a:endParaRPr lang="en-US" altLang="en-US" sz="1800">
              <a:solidFill>
                <a:prstClr val="black"/>
              </a:solidFill>
              <a:ea typeface="ＭＳ Ｐゴシック" pitchFamily="34" charset="-128"/>
              <a:cs typeface="Arial" pitchFamily="34" charset="0"/>
            </a:endParaRPr>
          </a:p>
        </p:txBody>
      </p:sp>
      <p:sp>
        <p:nvSpPr>
          <p:cNvPr id="3" name="Rectangle 3"/>
          <p:cNvSpPr>
            <a:spLocks noChangeArrowheads="1"/>
          </p:cNvSpPr>
          <p:nvPr/>
        </p:nvSpPr>
        <p:spPr bwMode="auto">
          <a:xfrm>
            <a:off x="0" y="2590800"/>
            <a:ext cx="4114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fontAlgn="base" hangingPunct="1">
              <a:spcBef>
                <a:spcPct val="15000"/>
              </a:spcBef>
              <a:spcAft>
                <a:spcPct val="0"/>
              </a:spcAft>
              <a:buFontTx/>
              <a:buNone/>
            </a:pPr>
            <a:r>
              <a:rPr lang="en-US" altLang="en-US" sz="2000" b="1">
                <a:solidFill>
                  <a:srgbClr val="000090"/>
                </a:solidFill>
                <a:ea typeface="ＭＳ Ｐゴシック" pitchFamily="34" charset="-128"/>
                <a:cs typeface="Arial" pitchFamily="34" charset="0"/>
              </a:rPr>
              <a:t>Approach</a:t>
            </a:r>
          </a:p>
          <a:p>
            <a:pPr eaLnBrk="1" fontAlgn="base" hangingPunct="1">
              <a:spcBef>
                <a:spcPct val="15000"/>
              </a:spcBef>
              <a:spcAft>
                <a:spcPct val="0"/>
              </a:spcAft>
              <a:buFontTx/>
              <a:buNone/>
            </a:pPr>
            <a:r>
              <a:rPr lang="en-US" altLang="en-US" sz="1600">
                <a:solidFill>
                  <a:prstClr val="black"/>
                </a:solidFill>
                <a:ea typeface="ＭＳ Ｐゴシック" pitchFamily="34" charset="-128"/>
                <a:cs typeface="Arial" pitchFamily="34" charset="0"/>
              </a:rPr>
              <a:t>	Tide gauge and proxy data are fitted to a Gaussian Process statistical model that represents sea level as the sum of millennial, centennial and decadal processes. Rates of relative sea level change are obtained from the GP model with full uncertainty ranges. We then use process models of ocean and land-ice behavior, statidtical models of local sea-level processes, expert elicitation on ice-sheet behavior and expert assessment of the overall sea-level response to obtain probabilistic future projections under three RCPs and  compute their impacts on water height extremes.  </a:t>
            </a:r>
          </a:p>
          <a:p>
            <a:pPr eaLnBrk="1" fontAlgn="base" hangingPunct="1">
              <a:spcBef>
                <a:spcPct val="15000"/>
              </a:spcBef>
              <a:spcAft>
                <a:spcPct val="0"/>
              </a:spcAft>
              <a:buFontTx/>
              <a:buNone/>
            </a:pPr>
            <a:r>
              <a:rPr lang="en-US" altLang="en-US" sz="1600">
                <a:solidFill>
                  <a:prstClr val="black"/>
                </a:solidFill>
                <a:latin typeface="Arial" pitchFamily="34" charset="0"/>
                <a:ea typeface="ＭＳ Ｐゴシック" pitchFamily="34" charset="-128"/>
                <a:cs typeface="Arial" pitchFamily="34" charset="0"/>
              </a:rPr>
              <a:t>	</a:t>
            </a:r>
            <a:endParaRPr lang="en-US" altLang="en-US" sz="1600">
              <a:solidFill>
                <a:prstClr val="black"/>
              </a:solidFill>
              <a:ea typeface="ＭＳ Ｐゴシック" pitchFamily="34" charset="-128"/>
              <a:cs typeface="Arial" pitchFamily="34" charset="0"/>
            </a:endParaRPr>
          </a:p>
        </p:txBody>
      </p:sp>
      <p:sp>
        <p:nvSpPr>
          <p:cNvPr id="4" name="Rectangle 5"/>
          <p:cNvSpPr>
            <a:spLocks noChangeArrowheads="1"/>
          </p:cNvSpPr>
          <p:nvPr/>
        </p:nvSpPr>
        <p:spPr bwMode="auto">
          <a:xfrm>
            <a:off x="-152400" y="0"/>
            <a:ext cx="9525000" cy="461963"/>
          </a:xfrm>
          <a:prstGeom prst="rect">
            <a:avLst/>
          </a:prstGeom>
          <a:noFill/>
          <a:ln w="9525">
            <a:noFill/>
            <a:miter lim="800000"/>
            <a:headEnd/>
            <a:tailEnd/>
          </a:ln>
        </p:spPr>
        <p:txBody>
          <a:bodyPr>
            <a:spAutoFit/>
          </a:bodyPr>
          <a:lstStyle/>
          <a:p>
            <a:pPr algn="ctr" fontAlgn="base">
              <a:spcBef>
                <a:spcPct val="0"/>
              </a:spcBef>
              <a:spcAft>
                <a:spcPct val="0"/>
              </a:spcAft>
              <a:defRPr/>
            </a:pPr>
            <a:r>
              <a:rPr lang="en-US" sz="2400" b="1" dirty="0">
                <a:solidFill>
                  <a:prstClr val="black"/>
                </a:solidFill>
                <a:cs typeface="Arial" charset="0"/>
              </a:rPr>
              <a:t> </a:t>
            </a:r>
            <a:endParaRPr lang="en-US" sz="2400" b="1" dirty="0">
              <a:solidFill>
                <a:prstClr val="black"/>
              </a:solidFill>
              <a:cs typeface="Arial" pitchFamily="34" charset="0"/>
            </a:endParaRPr>
          </a:p>
        </p:txBody>
      </p:sp>
      <p:sp>
        <p:nvSpPr>
          <p:cNvPr id="5" name="Rectangle 19"/>
          <p:cNvSpPr>
            <a:spLocks noChangeArrowheads="1"/>
          </p:cNvSpPr>
          <p:nvPr/>
        </p:nvSpPr>
        <p:spPr bwMode="auto">
          <a:xfrm>
            <a:off x="4495800" y="685800"/>
            <a:ext cx="4343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US" altLang="en-US" sz="1800">
              <a:solidFill>
                <a:prstClr val="black"/>
              </a:solidFill>
              <a:ea typeface="ＭＳ Ｐゴシック" pitchFamily="34" charset="-128"/>
              <a:cs typeface="Arial" pitchFamily="34" charset="0"/>
            </a:endParaRPr>
          </a:p>
        </p:txBody>
      </p:sp>
      <p:sp>
        <p:nvSpPr>
          <p:cNvPr id="6" name="Rectangle 20"/>
          <p:cNvSpPr>
            <a:spLocks noChangeArrowheads="1"/>
          </p:cNvSpPr>
          <p:nvPr/>
        </p:nvSpPr>
        <p:spPr bwMode="auto">
          <a:xfrm>
            <a:off x="4343400" y="914400"/>
            <a:ext cx="4419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US" altLang="en-US" sz="1800">
              <a:solidFill>
                <a:prstClr val="black"/>
              </a:solidFill>
              <a:ea typeface="ＭＳ Ｐゴシック" pitchFamily="34" charset="-128"/>
              <a:cs typeface="Arial" pitchFamily="34" charset="0"/>
            </a:endParaRPr>
          </a:p>
        </p:txBody>
      </p:sp>
      <p:sp>
        <p:nvSpPr>
          <p:cNvPr id="7" name="TextBox 24"/>
          <p:cNvSpPr txBox="1">
            <a:spLocks noChangeArrowheads="1"/>
          </p:cNvSpPr>
          <p:nvPr/>
        </p:nvSpPr>
        <p:spPr bwMode="auto">
          <a:xfrm>
            <a:off x="4114800" y="4233863"/>
            <a:ext cx="5029200"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2000" b="1">
                <a:solidFill>
                  <a:srgbClr val="000090"/>
                </a:solidFill>
                <a:ea typeface="ＭＳ Ｐゴシック" pitchFamily="34" charset="-128"/>
                <a:cs typeface="Arial" pitchFamily="34" charset="0"/>
              </a:rPr>
              <a:t>Impact</a:t>
            </a:r>
          </a:p>
          <a:p>
            <a:pPr algn="ctr" eaLnBrk="1" fontAlgn="base" hangingPunct="1">
              <a:spcBef>
                <a:spcPct val="0"/>
              </a:spcBef>
              <a:spcAft>
                <a:spcPct val="0"/>
              </a:spcAft>
              <a:buFontTx/>
              <a:buNone/>
            </a:pPr>
            <a:r>
              <a:rPr lang="en-US" altLang="en-US" sz="2000" b="1">
                <a:solidFill>
                  <a:prstClr val="black"/>
                </a:solidFill>
                <a:ea typeface="ＭＳ Ｐゴシック" pitchFamily="34" charset="-128"/>
                <a:cs typeface="Arial" pitchFamily="34" charset="0"/>
              </a:rPr>
              <a:t>  </a:t>
            </a:r>
            <a:r>
              <a:rPr lang="en-US" altLang="en-US" sz="1600">
                <a:solidFill>
                  <a:prstClr val="black"/>
                </a:solidFill>
                <a:ea typeface="ＭＳ Ｐゴシック" pitchFamily="34" charset="-128"/>
                <a:cs typeface="Arial" pitchFamily="34" charset="0"/>
              </a:rPr>
              <a:t>The fully probabilistic representation of the uncertainty in projections of SLR under three different scenarios, and our characterization of how the mean sea level change translates in changes in the statistics of extremes can inform adaptation measures along the coast of the state. </a:t>
            </a:r>
          </a:p>
        </p:txBody>
      </p:sp>
      <p:sp>
        <p:nvSpPr>
          <p:cNvPr id="8" name="Rectangle 4"/>
          <p:cNvSpPr>
            <a:spLocks noChangeArrowheads="1"/>
          </p:cNvSpPr>
          <p:nvPr/>
        </p:nvSpPr>
        <p:spPr bwMode="auto">
          <a:xfrm>
            <a:off x="0" y="609600"/>
            <a:ext cx="4267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fontAlgn="base" hangingPunct="1">
              <a:spcBef>
                <a:spcPct val="15000"/>
              </a:spcBef>
              <a:spcAft>
                <a:spcPct val="0"/>
              </a:spcAft>
              <a:buFontTx/>
              <a:buNone/>
            </a:pPr>
            <a:r>
              <a:rPr lang="en-US" altLang="en-US" sz="2000" b="1">
                <a:solidFill>
                  <a:srgbClr val="000090"/>
                </a:solidFill>
                <a:ea typeface="ＭＳ Ｐゴシック" pitchFamily="34" charset="-128"/>
                <a:cs typeface="Arial" pitchFamily="34" charset="0"/>
              </a:rPr>
              <a:t>Objective</a:t>
            </a:r>
          </a:p>
          <a:p>
            <a:pPr eaLnBrk="1" fontAlgn="base" hangingPunct="1">
              <a:spcBef>
                <a:spcPct val="0"/>
              </a:spcBef>
              <a:spcAft>
                <a:spcPct val="0"/>
              </a:spcAft>
              <a:buFontTx/>
              <a:buNone/>
            </a:pPr>
            <a:r>
              <a:rPr lang="en-US" altLang="en-US" sz="1800">
                <a:solidFill>
                  <a:prstClr val="black"/>
                </a:solidFill>
                <a:latin typeface="Arial" pitchFamily="34" charset="0"/>
                <a:ea typeface="ＭＳ Ｐゴシック" pitchFamily="34" charset="-128"/>
                <a:cs typeface="Arial" pitchFamily="34" charset="0"/>
              </a:rPr>
              <a:t>	</a:t>
            </a:r>
            <a:r>
              <a:rPr lang="en-US" altLang="en-US" sz="1600">
                <a:solidFill>
                  <a:prstClr val="black"/>
                </a:solidFill>
                <a:ea typeface="ＭＳ Ｐゴシック" pitchFamily="34" charset="-128"/>
                <a:cs typeface="Arial" pitchFamily="34" charset="0"/>
              </a:rPr>
              <a:t>Using proxy data, tide gauge records, process models and expert elicitation we want to account for all sources of uncertainty in describing past and current SLR in North Carolina and project in full probabilistic terms future changes and their impact on storm surge heights.</a:t>
            </a:r>
            <a:endParaRPr lang="en-US" altLang="en-US" sz="1600" b="1">
              <a:solidFill>
                <a:prstClr val="black"/>
              </a:solidFill>
              <a:ea typeface="ＭＳ Ｐゴシック" pitchFamily="34" charset="-128"/>
              <a:cs typeface="Arial" pitchFamily="34" charset="0"/>
            </a:endParaRPr>
          </a:p>
        </p:txBody>
      </p:sp>
      <p:pic>
        <p:nvPicPr>
          <p:cNvPr id="9"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041400"/>
            <a:ext cx="502920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4"/>
          <p:cNvSpPr txBox="1">
            <a:spLocks noChangeArrowheads="1"/>
          </p:cNvSpPr>
          <p:nvPr/>
        </p:nvSpPr>
        <p:spPr bwMode="auto">
          <a:xfrm>
            <a:off x="546100" y="0"/>
            <a:ext cx="8051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2000" b="1">
                <a:solidFill>
                  <a:srgbClr val="800000"/>
                </a:solidFill>
                <a:latin typeface="Arial" pitchFamily="34" charset="0"/>
                <a:ea typeface="ＭＳ Ｐゴシック" pitchFamily="34" charset="-128"/>
                <a:cs typeface="Arial" pitchFamily="34" charset="0"/>
              </a:rPr>
              <a:t>Past and future sea-level rise along the coast of North Carolina, USA</a:t>
            </a:r>
          </a:p>
        </p:txBody>
      </p:sp>
      <p:sp>
        <p:nvSpPr>
          <p:cNvPr id="11" name="TextBox 8"/>
          <p:cNvSpPr txBox="1">
            <a:spLocks noChangeArrowheads="1"/>
          </p:cNvSpPr>
          <p:nvPr/>
        </p:nvSpPr>
        <p:spPr bwMode="auto">
          <a:xfrm>
            <a:off x="4343400" y="3621088"/>
            <a:ext cx="4800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200" i="1">
                <a:solidFill>
                  <a:prstClr val="black"/>
                </a:solidFill>
                <a:latin typeface="Arial" pitchFamily="34" charset="0"/>
                <a:ea typeface="ＭＳ Ｐゴシック" pitchFamily="34" charset="-128"/>
                <a:cs typeface="Arial" pitchFamily="34" charset="0"/>
              </a:rPr>
              <a:t>Past, current and projected sea level rise in Wilmington, NC (upper panel), and its sources of variability in absolute (bottom left) and relative (bottom right) terms.  </a:t>
            </a:r>
          </a:p>
        </p:txBody>
      </p:sp>
      <p:sp>
        <p:nvSpPr>
          <p:cNvPr id="12" name="Rectangle 2"/>
          <p:cNvSpPr>
            <a:spLocks noChangeArrowheads="1"/>
          </p:cNvSpPr>
          <p:nvPr/>
        </p:nvSpPr>
        <p:spPr bwMode="auto">
          <a:xfrm>
            <a:off x="1181100" y="6303963"/>
            <a:ext cx="678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1200">
                <a:solidFill>
                  <a:srgbClr val="800000"/>
                </a:solidFill>
                <a:latin typeface="Arial" pitchFamily="34" charset="0"/>
                <a:ea typeface="ＭＳ Ｐゴシック" pitchFamily="34" charset="-128"/>
                <a:cs typeface="Arial" pitchFamily="34" charset="0"/>
              </a:rPr>
              <a:t>Kopp, RE, Horton BP, Kemp, AC and C Tebaldi, 2015: Past and future sea-level rise along the coast of North Carolina, USA. </a:t>
            </a:r>
            <a:r>
              <a:rPr lang="en-US" altLang="en-US" sz="1200" i="1">
                <a:solidFill>
                  <a:srgbClr val="800000"/>
                </a:solidFill>
                <a:latin typeface="Arial" pitchFamily="34" charset="0"/>
                <a:ea typeface="ＭＳ Ｐゴシック" pitchFamily="34" charset="-128"/>
                <a:cs typeface="Arial" pitchFamily="34" charset="0"/>
              </a:rPr>
              <a:t>Climatic Change, </a:t>
            </a:r>
            <a:r>
              <a:rPr lang="en-US" altLang="en-US" sz="1200">
                <a:solidFill>
                  <a:srgbClr val="800000"/>
                </a:solidFill>
                <a:latin typeface="Arial" pitchFamily="34" charset="0"/>
                <a:ea typeface="ＭＳ Ｐゴシック" pitchFamily="34" charset="-128"/>
                <a:cs typeface="Arial" pitchFamily="34" charset="0"/>
              </a:rPr>
              <a:t>doi:10.1007/s10584-015-1451-x</a:t>
            </a:r>
            <a:endParaRPr lang="en-US" altLang="en-US" sz="1200" b="1">
              <a:solidFill>
                <a:srgbClr val="800000"/>
              </a:solidFill>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2345893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132</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2</cp:revision>
  <dcterms:created xsi:type="dcterms:W3CDTF">2015-10-07T21:31:28Z</dcterms:created>
  <dcterms:modified xsi:type="dcterms:W3CDTF">2015-10-07T21:32:33Z</dcterms:modified>
</cp:coreProperties>
</file>