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2ED0CD-E6F4-458F-BA29-B908ABBF5DB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2095545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ED0CD-E6F4-458F-BA29-B908ABBF5DB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427968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ED0CD-E6F4-458F-BA29-B908ABBF5DB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81862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ED0CD-E6F4-458F-BA29-B908ABBF5DB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166620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2ED0CD-E6F4-458F-BA29-B908ABBF5DB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315291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2ED0CD-E6F4-458F-BA29-B908ABBF5DB6}"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242953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2ED0CD-E6F4-458F-BA29-B908ABBF5DB6}"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3638508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2ED0CD-E6F4-458F-BA29-B908ABBF5DB6}"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351661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ED0CD-E6F4-458F-BA29-B908ABBF5DB6}"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249258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2ED0CD-E6F4-458F-BA29-B908ABBF5DB6}"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171557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2ED0CD-E6F4-458F-BA29-B908ABBF5DB6}"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9DD87-EDC6-4D5B-9436-583CE8519E81}" type="slidenum">
              <a:rPr lang="en-US" smtClean="0"/>
              <a:t>‹#›</a:t>
            </a:fld>
            <a:endParaRPr lang="en-US"/>
          </a:p>
        </p:txBody>
      </p:sp>
    </p:spTree>
    <p:extLst>
      <p:ext uri="{BB962C8B-B14F-4D97-AF65-F5344CB8AC3E}">
        <p14:creationId xmlns:p14="http://schemas.microsoft.com/office/powerpoint/2010/main" val="402374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ED0CD-E6F4-458F-BA29-B908ABBF5DB6}" type="datetimeFigureOut">
              <a:rPr lang="en-US" smtClean="0"/>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9DD87-EDC6-4D5B-9436-583CE8519E81}" type="slidenum">
              <a:rPr lang="en-US" smtClean="0"/>
              <a:t>‹#›</a:t>
            </a:fld>
            <a:endParaRPr lang="en-US"/>
          </a:p>
        </p:txBody>
      </p:sp>
    </p:spTree>
    <p:extLst>
      <p:ext uri="{BB962C8B-B14F-4D97-AF65-F5344CB8AC3E}">
        <p14:creationId xmlns:p14="http://schemas.microsoft.com/office/powerpoint/2010/main" val="17560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28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37931725" indent="-37474525"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15000"/>
              </a:spcBef>
              <a:buFontTx/>
              <a:buNone/>
            </a:pPr>
            <a:endParaRPr lang="en-US" altLang="en-US" sz="1800"/>
          </a:p>
        </p:txBody>
      </p:sp>
      <p:sp>
        <p:nvSpPr>
          <p:cNvPr id="5" name="Rectangle 3"/>
          <p:cNvSpPr>
            <a:spLocks noChangeArrowheads="1"/>
          </p:cNvSpPr>
          <p:nvPr/>
        </p:nvSpPr>
        <p:spPr bwMode="auto">
          <a:xfrm>
            <a:off x="0" y="1981200"/>
            <a:ext cx="441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688975" indent="-231775"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15000"/>
              </a:spcBef>
              <a:buFontTx/>
              <a:buNone/>
            </a:pPr>
            <a:r>
              <a:rPr lang="en-US" altLang="en-US" sz="2000" b="1">
                <a:solidFill>
                  <a:srgbClr val="800000"/>
                </a:solidFill>
              </a:rPr>
              <a:t>Approach</a:t>
            </a:r>
          </a:p>
          <a:p>
            <a:pPr eaLnBrk="1" hangingPunct="1">
              <a:spcBef>
                <a:spcPct val="15000"/>
              </a:spcBef>
              <a:buFontTx/>
              <a:buChar char="•"/>
            </a:pPr>
            <a:r>
              <a:rPr lang="en-US" altLang="en-US" sz="1400">
                <a:latin typeface="Arial" pitchFamily="34" charset="0"/>
              </a:rPr>
              <a:t>Using a set of climate projections from NARCCAP and the NCAR population projections that are spatially resolved we perform an analysis that allows us to separate the effectsof the different determinants of future changes in heat exposure by </a:t>
            </a:r>
          </a:p>
          <a:p>
            <a:pPr lvl="1" eaLnBrk="1" hangingPunct="1">
              <a:spcBef>
                <a:spcPct val="15000"/>
              </a:spcBef>
              <a:buFontTx/>
              <a:buChar char="•"/>
            </a:pPr>
            <a:r>
              <a:rPr lang="en-US" altLang="en-US" sz="1400">
                <a:latin typeface="Arial" pitchFamily="34" charset="0"/>
              </a:rPr>
              <a:t>holding population fixed and changing climate;</a:t>
            </a:r>
          </a:p>
          <a:p>
            <a:pPr lvl="1" eaLnBrk="1" hangingPunct="1">
              <a:spcBef>
                <a:spcPct val="15000"/>
              </a:spcBef>
              <a:buFontTx/>
              <a:buChar char="•"/>
            </a:pPr>
            <a:r>
              <a:rPr lang="en-US" altLang="en-US" sz="1400">
                <a:latin typeface="Arial" pitchFamily="34" charset="0"/>
              </a:rPr>
              <a:t>Holding climate fixed and changing population according to where population concentates nowadays (augmenting size proportionally to status-quo) and</a:t>
            </a:r>
          </a:p>
          <a:p>
            <a:pPr lvl="1" eaLnBrk="1" hangingPunct="1">
              <a:spcBef>
                <a:spcPct val="15000"/>
              </a:spcBef>
              <a:buFontTx/>
              <a:buChar char="•"/>
            </a:pPr>
            <a:r>
              <a:rPr lang="en-US" altLang="en-US" sz="1400">
                <a:latin typeface="Arial" pitchFamily="34" charset="0"/>
              </a:rPr>
              <a:t>By changing size and spatial distributon of population according to the NCAR pop model.</a:t>
            </a:r>
            <a:endParaRPr lang="en-US" altLang="en-US" sz="1800">
              <a:latin typeface="Arial" pitchFamily="34" charset="0"/>
            </a:endParaRPr>
          </a:p>
          <a:p>
            <a:pPr eaLnBrk="1" hangingPunct="1">
              <a:spcBef>
                <a:spcPct val="15000"/>
              </a:spcBef>
              <a:buFontTx/>
              <a:buChar char="•"/>
            </a:pPr>
            <a:r>
              <a:rPr lang="en-US" altLang="en-US" sz="1400">
                <a:latin typeface="Arial" pitchFamily="34" charset="0"/>
              </a:rPr>
              <a:t>We find that the two factors (changes in climate and changes in population) account for equal fractions of the total change in exposure. </a:t>
            </a:r>
          </a:p>
        </p:txBody>
      </p:sp>
      <p:sp>
        <p:nvSpPr>
          <p:cNvPr id="6" name="Rectangle 19"/>
          <p:cNvSpPr>
            <a:spLocks noChangeArrowheads="1"/>
          </p:cNvSpPr>
          <p:nvPr/>
        </p:nvSpPr>
        <p:spPr bwMode="auto">
          <a:xfrm>
            <a:off x="4495800" y="685800"/>
            <a:ext cx="4343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37931725" indent="-37474525"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7" name="Rectangle 20"/>
          <p:cNvSpPr>
            <a:spLocks noChangeArrowheads="1"/>
          </p:cNvSpPr>
          <p:nvPr/>
        </p:nvSpPr>
        <p:spPr bwMode="auto">
          <a:xfrm>
            <a:off x="4343400" y="914400"/>
            <a:ext cx="441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37931725" indent="-37474525"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8" name="TextBox 24"/>
          <p:cNvSpPr txBox="1">
            <a:spLocks noChangeArrowheads="1"/>
          </p:cNvSpPr>
          <p:nvPr/>
        </p:nvSpPr>
        <p:spPr bwMode="auto">
          <a:xfrm>
            <a:off x="4419600" y="4632325"/>
            <a:ext cx="48006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37931725" indent="-37474525"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a:solidFill>
                  <a:srgbClr val="800000"/>
                </a:solidFill>
              </a:rPr>
              <a:t>Impact</a:t>
            </a:r>
          </a:p>
          <a:p>
            <a:pPr eaLnBrk="1" hangingPunct="1">
              <a:spcBef>
                <a:spcPct val="0"/>
              </a:spcBef>
              <a:buFontTx/>
              <a:buNone/>
            </a:pPr>
            <a:r>
              <a:rPr lang="en-US" altLang="en-US" sz="1400">
                <a:latin typeface="Arial" pitchFamily="34" charset="0"/>
              </a:rPr>
              <a:t>Most analyses of future changes stop at the changes in the physical climate as they are produced by climate models. Our results call attention to the need for considering future changes in the human/social dimension as well as in the physical system, to account fully for future changes in risk. </a:t>
            </a:r>
          </a:p>
        </p:txBody>
      </p:sp>
      <p:sp>
        <p:nvSpPr>
          <p:cNvPr id="9" name="Rectangle 4"/>
          <p:cNvSpPr>
            <a:spLocks noChangeArrowheads="1"/>
          </p:cNvSpPr>
          <p:nvPr/>
        </p:nvSpPr>
        <p:spPr bwMode="auto">
          <a:xfrm>
            <a:off x="-152400" y="838200"/>
            <a:ext cx="4419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37931725" indent="-37474525"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15000"/>
              </a:spcBef>
              <a:buFontTx/>
              <a:buNone/>
            </a:pPr>
            <a:r>
              <a:rPr lang="en-US" altLang="en-US" sz="2000" b="1"/>
              <a:t>   </a:t>
            </a:r>
            <a:r>
              <a:rPr lang="en-US" altLang="en-US" sz="2000" b="1">
                <a:solidFill>
                  <a:srgbClr val="800000"/>
                </a:solidFill>
              </a:rPr>
              <a:t>Objective</a:t>
            </a:r>
          </a:p>
          <a:p>
            <a:pPr eaLnBrk="1" hangingPunct="1">
              <a:spcBef>
                <a:spcPct val="0"/>
              </a:spcBef>
              <a:buFontTx/>
              <a:buNone/>
            </a:pPr>
            <a:r>
              <a:rPr lang="en-US" altLang="en-US" sz="1800">
                <a:latin typeface="Arial" pitchFamily="34" charset="0"/>
              </a:rPr>
              <a:t>    </a:t>
            </a:r>
            <a:r>
              <a:rPr lang="en-US" altLang="en-US" sz="1400">
                <a:latin typeface="Arial" pitchFamily="34" charset="0"/>
              </a:rPr>
              <a:t>Determine the relative contribution to future population exposure to heat extremes of changes in temperature and changes in population size and distribution.</a:t>
            </a:r>
            <a:endParaRPr lang="en-US" altLang="en-US" sz="1400" b="1"/>
          </a:p>
        </p:txBody>
      </p:sp>
      <p:sp>
        <p:nvSpPr>
          <p:cNvPr id="10" name="Rectangle 11"/>
          <p:cNvSpPr>
            <a:spLocks noChangeArrowheads="1"/>
          </p:cNvSpPr>
          <p:nvPr/>
        </p:nvSpPr>
        <p:spPr bwMode="auto">
          <a:xfrm>
            <a:off x="762000" y="0"/>
            <a:ext cx="746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37931725" indent="-37474525"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2400" b="1">
                <a:solidFill>
                  <a:srgbClr val="800000"/>
                </a:solidFill>
                <a:latin typeface="Arial" pitchFamily="34" charset="0"/>
              </a:rPr>
              <a:t>Future population exposure to U.S. heat extremes</a:t>
            </a:r>
            <a:r>
              <a:rPr lang="en-US" altLang="en-US" sz="2400">
                <a:solidFill>
                  <a:srgbClr val="800000"/>
                </a:solidFill>
                <a:latin typeface="Arial" pitchFamily="34" charset="0"/>
              </a:rPr>
              <a:t> </a:t>
            </a:r>
          </a:p>
        </p:txBody>
      </p:sp>
      <p:sp>
        <p:nvSpPr>
          <p:cNvPr id="11" name="Rectangle 12"/>
          <p:cNvSpPr>
            <a:spLocks noChangeArrowheads="1"/>
          </p:cNvSpPr>
          <p:nvPr/>
        </p:nvSpPr>
        <p:spPr bwMode="auto">
          <a:xfrm>
            <a:off x="1066800" y="6457950"/>
            <a:ext cx="701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37931725" indent="-37474525"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1000">
                <a:solidFill>
                  <a:srgbClr val="800000"/>
                </a:solidFill>
                <a:latin typeface="Arial" pitchFamily="34" charset="0"/>
              </a:rPr>
              <a:t>B Jones, BC O’Neill, L McDaniel, S McGinnis, LO Mearns, C Tebaldi 2015: </a:t>
            </a:r>
          </a:p>
          <a:p>
            <a:pPr algn="ctr" eaLnBrk="1" hangingPunct="1">
              <a:spcBef>
                <a:spcPct val="0"/>
              </a:spcBef>
              <a:buFontTx/>
              <a:buNone/>
            </a:pPr>
            <a:r>
              <a:rPr lang="en-US" altLang="en-US" sz="1000">
                <a:solidFill>
                  <a:srgbClr val="800000"/>
                </a:solidFill>
                <a:latin typeface="Arial" pitchFamily="34" charset="0"/>
              </a:rPr>
              <a:t>Future population exposure to U.S. heat extremes:</a:t>
            </a:r>
            <a:r>
              <a:rPr lang="en-US" altLang="en-US" sz="1000" b="1">
                <a:solidFill>
                  <a:srgbClr val="800000"/>
                </a:solidFill>
                <a:latin typeface="Arial" pitchFamily="34" charset="0"/>
              </a:rPr>
              <a:t> </a:t>
            </a:r>
            <a:r>
              <a:rPr lang="en-US" altLang="en-US" sz="1000" i="1">
                <a:solidFill>
                  <a:srgbClr val="800000"/>
                </a:solidFill>
                <a:latin typeface="Arial" pitchFamily="34" charset="0"/>
              </a:rPr>
              <a:t>Nature Climate Change</a:t>
            </a:r>
            <a:r>
              <a:rPr lang="en-US" altLang="en-US" sz="1000">
                <a:solidFill>
                  <a:srgbClr val="800000"/>
                </a:solidFill>
                <a:latin typeface="Arial" pitchFamily="34" charset="0"/>
              </a:rPr>
              <a:t>, DOI: 10.1038/nclimate263. </a:t>
            </a:r>
          </a:p>
        </p:txBody>
      </p:sp>
      <p:pic>
        <p:nvPicPr>
          <p:cNvPr id="12"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762000"/>
            <a:ext cx="4724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2287588"/>
            <a:ext cx="2971800" cy="152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a:spLocks noChangeArrowheads="1"/>
          </p:cNvSpPr>
          <p:nvPr/>
        </p:nvSpPr>
        <p:spPr bwMode="auto">
          <a:xfrm>
            <a:off x="4267200" y="3708400"/>
            <a:ext cx="4876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37931725" indent="-37474525"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800000"/>
                </a:solidFill>
                <a:latin typeface="Arial" pitchFamily="34" charset="0"/>
              </a:rPr>
              <a:t>Top three panels : changes in population (left), in days with temperature above 35C (middle) and in person/days (right) by 2055 compared to 1985. Bottom panel: Total change in exposure and the three components that make it up: climate chages (red bar) population changes (green bar) and their interaction (purple bar). The latter is interpretable by people moving preferentially to places that are getting relatively hotter. </a:t>
            </a:r>
          </a:p>
        </p:txBody>
      </p:sp>
    </p:spTree>
    <p:extLst>
      <p:ext uri="{BB962C8B-B14F-4D97-AF65-F5344CB8AC3E}">
        <p14:creationId xmlns:p14="http://schemas.microsoft.com/office/powerpoint/2010/main" val="2173851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313</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2015-10-08T20:42:50Z</dcterms:created>
  <dcterms:modified xsi:type="dcterms:W3CDTF">2015-10-08T20:43:38Z</dcterms:modified>
</cp:coreProperties>
</file>