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2.png" ContentType="image/png"/>
  <Override PartName="/ppt/media/image6.png" ContentType="image/png"/>
  <Override PartName="/ppt/media/image3.png" ContentType="image/png"/>
  <Override PartName="/ppt/media/image4.png" ContentType="image/png"/>
  <Override PartName="/ppt/media/image1.png" ContentType="image/png"/>
  <Override PartName="/ppt/media/image5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9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465920" y="4659120"/>
            <a:ext cx="960840" cy="766440"/>
          </a:xfrm>
          <a:prstGeom prst="rect">
            <a:avLst/>
          </a:prstGeom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659120"/>
            <a:ext cx="960840" cy="766440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1969920" cy="45255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8507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4525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466280" y="39636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30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466280" y="1600200"/>
            <a:ext cx="9608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6920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69920" cy="452520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69920" cy="4525200"/>
          </a:xfrm>
          <a:prstGeom prst="rect">
            <a:avLst/>
          </a:prstGeom>
        </p:spPr>
        <p:txBody>
          <a:bodyPr anchor="ctr"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56600" y="753480"/>
            <a:ext cx="5933880" cy="125820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90"/>
                </a:solidFill>
                <a:latin typeface="Calibri"/>
              </a:rPr>
              <a:t>Problem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90"/>
                </a:solidFill>
                <a:latin typeface="Calibri"/>
              </a:rPr>
              <a:t>The climate community is lacking an unstructured grid, scalable, robust and efficient first-order (FO) Stokes flow solver with advanced analysis capabilities. </a:t>
            </a:r>
            <a:endParaRPr/>
          </a:p>
        </p:txBody>
      </p:sp>
      <p:sp>
        <p:nvSpPr>
          <p:cNvPr id="38" name="CustomShape 2"/>
          <p:cNvSpPr/>
          <p:nvPr/>
        </p:nvSpPr>
        <p:spPr>
          <a:xfrm>
            <a:off x="152280" y="10800"/>
            <a:ext cx="8914680" cy="4402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/>
            <a:r>
              <a:rPr b="1" i="1" lang="en-US" sz="2300">
                <a:solidFill>
                  <a:srgbClr val="000000"/>
                </a:solidFill>
                <a:latin typeface="Calibri"/>
                <a:ea typeface="AR PL UMing HK"/>
              </a:rPr>
              <a:t>Albany/FELIX:</a:t>
            </a:r>
            <a:r>
              <a:rPr b="1" lang="en-US" sz="2300">
                <a:solidFill>
                  <a:srgbClr val="000000"/>
                </a:solidFill>
                <a:latin typeface="Calibri"/>
                <a:ea typeface="AR PL UMing HK"/>
              </a:rPr>
              <a:t> a parallel, scalable and robust, finite element, first-order Stokes approximation ice sheet solver built for advanced analysis</a:t>
            </a:r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4495680" y="685800"/>
            <a:ext cx="4342680" cy="2742480"/>
          </a:xfrm>
          <a:prstGeom prst="rect">
            <a:avLst/>
          </a:prstGeom>
          <a:noFill/>
        </p:spPr>
      </p:sp>
      <p:sp>
        <p:nvSpPr>
          <p:cNvPr id="40" name="CustomShape 4"/>
          <p:cNvSpPr/>
          <p:nvPr/>
        </p:nvSpPr>
        <p:spPr>
          <a:xfrm>
            <a:off x="4343400" y="1143000"/>
            <a:ext cx="4419000" cy="2894760"/>
          </a:xfrm>
          <a:prstGeom prst="rect">
            <a:avLst/>
          </a:prstGeom>
          <a:noFill/>
        </p:spPr>
      </p:sp>
      <p:sp>
        <p:nvSpPr>
          <p:cNvPr id="41" name="CustomShape 5"/>
          <p:cNvSpPr/>
          <p:nvPr/>
        </p:nvSpPr>
        <p:spPr>
          <a:xfrm>
            <a:off x="168480" y="4954320"/>
            <a:ext cx="4860720" cy="11887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90"/>
                </a:solidFill>
                <a:latin typeface="Calibri"/>
              </a:rPr>
              <a:t>Impact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90"/>
                </a:solidFill>
                <a:latin typeface="Calibri"/>
              </a:rPr>
              <a:t>New parallel, scalable and robust finite element unstructured grid FO Stokes diagnostic flow solver, to be coupled to earth system models for prognostic runs.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" name="CustomShape 6"/>
          <p:cNvSpPr/>
          <p:nvPr/>
        </p:nvSpPr>
        <p:spPr>
          <a:xfrm>
            <a:off x="110880" y="6217920"/>
            <a:ext cx="4918320" cy="5486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en-US" sz="900">
                <a:solidFill>
                  <a:srgbClr val="000000"/>
                </a:solidFill>
                <a:latin typeface="Calibri"/>
              </a:rPr>
              <a:t>I. K. Tezaur, M. Perego, A.G. Salinger, R.S. Tuminaro, S.F. Price.</a:t>
            </a:r>
            <a:r>
              <a:rPr lang="en-US" sz="900">
                <a:solidFill>
                  <a:srgbClr val="000000"/>
                </a:solidFill>
                <a:latin typeface="Calibri"/>
              </a:rPr>
              <a:t>  </a:t>
            </a:r>
            <a:r>
              <a:rPr i="1" lang="en-US" sz="900">
                <a:solidFill>
                  <a:srgbClr val="000000"/>
                </a:solidFill>
                <a:latin typeface="Calibri"/>
              </a:rPr>
              <a:t>Albany/FELIX: </a:t>
            </a:r>
            <a:r>
              <a:rPr lang="en-US" sz="900">
                <a:solidFill>
                  <a:srgbClr val="000000"/>
                </a:solidFill>
                <a:latin typeface="Calibri"/>
              </a:rPr>
              <a:t>a parallel, scalable and robust finite element first-order Stokes approximation ice sheet solver built for advanced analysis.  </a:t>
            </a:r>
            <a:r>
              <a:rPr i="1" lang="en-US" sz="900">
                <a:solidFill>
                  <a:srgbClr val="000000"/>
                </a:solidFill>
                <a:latin typeface="Calibri"/>
              </a:rPr>
              <a:t>Geosci. Model Dev. </a:t>
            </a:r>
            <a:r>
              <a:rPr lang="en-US" sz="900">
                <a:solidFill>
                  <a:srgbClr val="000000"/>
                </a:solidFill>
                <a:latin typeface="Calibri"/>
              </a:rPr>
              <a:t>8 1-24, 2015.</a:t>
            </a:r>
            <a:endParaRPr/>
          </a:p>
        </p:txBody>
      </p:sp>
      <p:sp>
        <p:nvSpPr>
          <p:cNvPr id="43" name="CustomShape 7"/>
          <p:cNvSpPr/>
          <p:nvPr/>
        </p:nvSpPr>
        <p:spPr>
          <a:xfrm>
            <a:off x="152280" y="1861920"/>
            <a:ext cx="6082200" cy="35661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90"/>
                </a:solidFill>
                <a:latin typeface="Calibri"/>
              </a:rPr>
              <a:t>Approach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80"/>
                </a:solidFill>
                <a:latin typeface="Calibri"/>
              </a:rPr>
              <a:t>Using the component-based approach to building new application codes and the </a:t>
            </a:r>
            <a:r>
              <a:rPr i="1" lang="en-US" sz="1600">
                <a:solidFill>
                  <a:srgbClr val="000080"/>
                </a:solidFill>
                <a:latin typeface="Calibri"/>
              </a:rPr>
              <a:t>Trilinos </a:t>
            </a:r>
            <a:r>
              <a:rPr lang="en-US" sz="1600">
                <a:solidFill>
                  <a:srgbClr val="000080"/>
                </a:solidFill>
                <a:latin typeface="Calibri"/>
              </a:rPr>
              <a:t>libraries, we have written a new parallel, scalable and robust finite element FO Stokes solver for ice flow, known as </a:t>
            </a:r>
            <a:r>
              <a:rPr i="1" lang="en-US" sz="1600">
                <a:solidFill>
                  <a:srgbClr val="000080"/>
                </a:solidFill>
                <a:latin typeface="Calibri"/>
              </a:rPr>
              <a:t>Albany/FELIX</a:t>
            </a:r>
            <a:r>
              <a:rPr lang="en-US" sz="1600">
                <a:solidFill>
                  <a:srgbClr val="000080"/>
                </a:solidFill>
                <a:latin typeface="Calibri"/>
              </a:rPr>
              <a:t>.  This process has resulted in the following new contributions to the field of ice sheet modeling: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80"/>
                </a:solidFill>
                <a:latin typeface="Calibri"/>
              </a:rPr>
              <a:t>(1) Derivation of new tests cases using the method of manufactured solutions for simplified 2D forms of the FO Stokes equations (top right).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80"/>
                </a:solidFill>
                <a:latin typeface="Calibri"/>
              </a:rPr>
              <a:t>(2) Development of a homotopy continuation algorithm that yields a robust nonlinear Newton solver (middle right).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80"/>
                </a:solidFill>
                <a:latin typeface="Calibri"/>
              </a:rPr>
              <a:t>(3) Development of a new algebraic multilevel preconditioner based on semi-coarsening that yields a scalable linear solver (bottom right). </a:t>
            </a:r>
            <a:endParaRPr/>
          </a:p>
        </p:txBody>
      </p:sp>
      <p:pic>
        <p:nvPicPr>
          <p:cNvPr descr="" id="4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6234480" y="734400"/>
            <a:ext cx="2926080" cy="1991520"/>
          </a:xfrm>
          <a:prstGeom prst="rect">
            <a:avLst/>
          </a:prstGeom>
        </p:spPr>
      </p:pic>
      <p:pic>
        <p:nvPicPr>
          <p:cNvPr descr="" id="4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1600" y="2725920"/>
            <a:ext cx="2909520" cy="1865520"/>
          </a:xfrm>
          <a:prstGeom prst="rect">
            <a:avLst/>
          </a:prstGeom>
        </p:spPr>
      </p:pic>
      <p:pic>
        <p:nvPicPr>
          <p:cNvPr descr="" id="4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17920" y="4663440"/>
            <a:ext cx="2909520" cy="2103120"/>
          </a:xfrm>
          <a:prstGeom prst="rect">
            <a:avLst/>
          </a:prstGeom>
        </p:spPr>
      </p:pic>
      <p:pic>
        <p:nvPicPr>
          <p:cNvPr descr="" id="47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212080" y="4937760"/>
            <a:ext cx="950400" cy="182880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