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1" d="100"/>
          <a:sy n="181" d="100"/>
        </p:scale>
        <p:origin x="-53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96048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963240"/>
            <a:ext cx="96048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94932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949320" y="396324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96324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94932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948960" y="4855320"/>
            <a:ext cx="468360" cy="373320"/>
          </a:xfrm>
          <a:prstGeom prst="rect">
            <a:avLst/>
          </a:prstGeom>
        </p:spPr>
      </p:pic>
      <p:pic>
        <p:nvPicPr>
          <p:cNvPr id="36" name="Picture 35"/>
          <p:cNvPicPr/>
          <p:nvPr/>
        </p:nvPicPr>
        <p:blipFill>
          <a:blip r:embed="rId2"/>
          <a:stretch>
            <a:fillRect/>
          </a:stretch>
        </p:blipFill>
        <p:spPr>
          <a:xfrm>
            <a:off x="456840" y="4855320"/>
            <a:ext cx="468360" cy="3733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960480" cy="4525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960480" cy="4524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68360" cy="4524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949320" y="1600200"/>
            <a:ext cx="468360" cy="4524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520" cy="5850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96324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949320" y="1600200"/>
            <a:ext cx="468360" cy="4524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68360" cy="4524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94932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949320" y="396324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949320" y="1600200"/>
            <a:ext cx="46836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963240"/>
            <a:ext cx="960120" cy="2157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2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960480" cy="4524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466280" y="1600200"/>
            <a:ext cx="960480" cy="4524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22258" y="838200"/>
            <a:ext cx="6430941" cy="12578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tx2"/>
                </a:solidFill>
                <a:latin typeface="Calibri"/>
                <a:ea typeface="DejaVu Sans"/>
              </a:rPr>
              <a:t>Problem</a:t>
            </a:r>
            <a:endParaRPr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Outlet glaciers, ice streams, and ice shelves lead to ill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-conditioned linear systems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upon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discretization.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For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large-scale, high-resolution ice sheet simulations,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robust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and scalable linear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solvers are needed.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75960" y="-14760"/>
            <a:ext cx="8914320" cy="4399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Scalability </a:t>
            </a:r>
            <a:r>
              <a:rPr lang="en-US" sz="2800" b="1" dirty="0">
                <a:latin typeface="Calibri" panose="020F0502020204030204" pitchFamily="34" charset="0"/>
              </a:rPr>
              <a:t>of </a:t>
            </a:r>
            <a:r>
              <a:rPr lang="en-US" sz="2800" b="1" dirty="0" smtClean="0">
                <a:latin typeface="Calibri" panose="020F0502020204030204" pitchFamily="34" charset="0"/>
              </a:rPr>
              <a:t>the </a:t>
            </a:r>
            <a:r>
              <a:rPr lang="en-US" sz="2800" b="1" i="1" dirty="0" smtClean="0">
                <a:latin typeface="Calibri" panose="020F0502020204030204" pitchFamily="34" charset="0"/>
              </a:rPr>
              <a:t>Albany</a:t>
            </a:r>
            <a:r>
              <a:rPr lang="en-US" sz="2800" b="1" i="1" dirty="0">
                <a:latin typeface="Calibri" panose="020F0502020204030204" pitchFamily="34" charset="0"/>
              </a:rPr>
              <a:t>/FELIX</a:t>
            </a:r>
            <a:r>
              <a:rPr lang="en-US" sz="2800" b="1" dirty="0">
                <a:latin typeface="Calibri" panose="020F0502020204030204" pitchFamily="34" charset="0"/>
              </a:rPr>
              <a:t> </a:t>
            </a:r>
            <a:r>
              <a:rPr lang="en-US" sz="2800" b="1" dirty="0" smtClean="0">
                <a:latin typeface="Calibri" panose="020F0502020204030204" pitchFamily="34" charset="0"/>
              </a:rPr>
              <a:t>dynamical core for </a:t>
            </a: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latin typeface="Calibri" panose="020F0502020204030204" pitchFamily="34" charset="0"/>
              </a:rPr>
              <a:t>large</a:t>
            </a:r>
            <a:r>
              <a:rPr lang="en-US" sz="2800" b="1" dirty="0">
                <a:latin typeface="Calibri" panose="020F0502020204030204" pitchFamily="34" charset="0"/>
              </a:rPr>
              <a:t>-scale </a:t>
            </a:r>
            <a:r>
              <a:rPr lang="en-US" sz="2800" b="1" dirty="0" smtClean="0">
                <a:latin typeface="Calibri" panose="020F0502020204030204" pitchFamily="34" charset="0"/>
              </a:rPr>
              <a:t>Greenland </a:t>
            </a:r>
            <a:r>
              <a:rPr lang="en-US" sz="2800" b="1" dirty="0" smtClean="0">
                <a:latin typeface="Calibri" panose="020F0502020204030204" pitchFamily="34" charset="0"/>
              </a:rPr>
              <a:t>and Antarctica simulations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4495680" y="685800"/>
            <a:ext cx="4342320" cy="2742120"/>
          </a:xfrm>
          <a:prstGeom prst="rect">
            <a:avLst/>
          </a:prstGeom>
          <a:noFill/>
        </p:spPr>
      </p:sp>
      <p:sp>
        <p:nvSpPr>
          <p:cNvPr id="41" name="CustomShape 4"/>
          <p:cNvSpPr/>
          <p:nvPr/>
        </p:nvSpPr>
        <p:spPr>
          <a:xfrm>
            <a:off x="4343400" y="1143000"/>
            <a:ext cx="4418640" cy="2894400"/>
          </a:xfrm>
          <a:prstGeom prst="rect">
            <a:avLst/>
          </a:prstGeom>
          <a:noFill/>
        </p:spPr>
      </p:sp>
      <p:sp>
        <p:nvSpPr>
          <p:cNvPr id="42" name="CustomShape 5"/>
          <p:cNvSpPr/>
          <p:nvPr/>
        </p:nvSpPr>
        <p:spPr>
          <a:xfrm>
            <a:off x="101119" y="4679040"/>
            <a:ext cx="6136831" cy="11883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tx2"/>
                </a:solidFill>
                <a:latin typeface="Calibri"/>
                <a:ea typeface="DejaVu Sans"/>
              </a:rPr>
              <a:t>Impact</a:t>
            </a:r>
            <a:endParaRPr dirty="0">
              <a:solidFill>
                <a:schemeClr val="tx2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Demonstrated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scalability and robustness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of the </a:t>
            </a:r>
            <a:r>
              <a:rPr lang="en-US" sz="1600" i="1" dirty="0" smtClean="0">
                <a:solidFill>
                  <a:schemeClr val="tx2"/>
                </a:solidFill>
                <a:latin typeface="Calibri"/>
                <a:ea typeface="DejaVu Sans"/>
              </a:rPr>
              <a:t>Albany/FELIX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dynamical core on realistic, large-scale Greenland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and Antarctic ice sheet </a:t>
            </a:r>
            <a:r>
              <a:rPr lang="en-US" sz="1600" dirty="0" smtClean="0">
                <a:solidFill>
                  <a:schemeClr val="tx2"/>
                </a:solidFill>
                <a:latin typeface="Calibri"/>
                <a:ea typeface="DejaVu Sans"/>
              </a:rPr>
              <a:t>problems.</a:t>
            </a:r>
            <a:endParaRPr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6311399" y="5485746"/>
            <a:ext cx="2589600" cy="1219199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algn="just"/>
            <a:r>
              <a:rPr lang="en-US" sz="900" dirty="0">
                <a:latin typeface="Calibri" panose="020F0502020204030204" pitchFamily="34" charset="0"/>
              </a:rPr>
              <a:t>Tezaur, I., R. </a:t>
            </a:r>
            <a:r>
              <a:rPr lang="en-US" sz="900" dirty="0" err="1">
                <a:latin typeface="Calibri" panose="020F0502020204030204" pitchFamily="34" charset="0"/>
              </a:rPr>
              <a:t>Tuminaro</a:t>
            </a:r>
            <a:r>
              <a:rPr lang="en-US" sz="900" dirty="0">
                <a:latin typeface="Calibri" panose="020F0502020204030204" pitchFamily="34" charset="0"/>
              </a:rPr>
              <a:t>, M. Perego, A. Salinger, S. Price. On the scalability of the </a:t>
            </a:r>
            <a:r>
              <a:rPr lang="en-US" sz="900" i="1" dirty="0">
                <a:latin typeface="Calibri" panose="020F0502020204030204" pitchFamily="34" charset="0"/>
              </a:rPr>
              <a:t>Albany/FELIX</a:t>
            </a:r>
            <a:r>
              <a:rPr lang="en-US" sz="900" dirty="0">
                <a:latin typeface="Calibri" panose="020F0502020204030204" pitchFamily="34" charset="0"/>
              </a:rPr>
              <a:t> first-order Stokes approximation ice sheet solver for large-scale simulations of the Greenland and Antarctic ice sheets, </a:t>
            </a:r>
            <a:r>
              <a:rPr lang="en-US" sz="900" i="1" dirty="0">
                <a:latin typeface="Calibri" panose="020F0502020204030204" pitchFamily="34" charset="0"/>
              </a:rPr>
              <a:t>Procedia Computer Science, ICCS 2015 International Conference on Computational Science</a:t>
            </a:r>
            <a:r>
              <a:rPr lang="en-US" sz="900" dirty="0">
                <a:latin typeface="Calibri" panose="020F0502020204030204" pitchFamily="34" charset="0"/>
              </a:rPr>
              <a:t> 51 (2015) 2026-2035.  </a:t>
            </a:r>
            <a:r>
              <a:rPr lang="en-US" sz="900" dirty="0" err="1">
                <a:latin typeface="Calibri" panose="020F0502020204030204" pitchFamily="34" charset="0"/>
              </a:rPr>
              <a:t>doi</a:t>
            </a:r>
            <a:r>
              <a:rPr lang="en-US" sz="900" dirty="0">
                <a:latin typeface="Calibri" panose="020F0502020204030204" pitchFamily="34" charset="0"/>
              </a:rPr>
              <a:t>: 10.1016/j.procs.2015.05.467.</a:t>
            </a:r>
          </a:p>
        </p:txBody>
      </p:sp>
      <p:sp>
        <p:nvSpPr>
          <p:cNvPr id="44" name="CustomShape 7"/>
          <p:cNvSpPr/>
          <p:nvPr/>
        </p:nvSpPr>
        <p:spPr>
          <a:xfrm>
            <a:off x="128191" y="1905000"/>
            <a:ext cx="6120209" cy="2276323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 smtClean="0">
                <a:solidFill>
                  <a:schemeClr val="tx2"/>
                </a:solidFill>
                <a:latin typeface="Calibri"/>
                <a:ea typeface="DejaVu Sans"/>
              </a:rPr>
              <a:t>Approach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We study the performance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of two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preconditioners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for the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linear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systems arising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from the discretization of the governing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equations in the </a:t>
            </a:r>
            <a:r>
              <a:rPr lang="en-US" sz="1600" i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Albany/FELIX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first-order Stokes approximation solver. The first is based on ILU and the second, newly developed, is based on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algebraic </a:t>
            </a:r>
            <a:r>
              <a:rPr lang="en-US" sz="16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multigrid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(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AMG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 and the idea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of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semi-coarsening (bottom). </a:t>
            </a:r>
            <a:endParaRPr lang="en-US" sz="16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For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Antarctic ice sheet simulations,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performance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of the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ILU-based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preconditioner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deteriorates with problem size whereas </a:t>
            </a:r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</a:rPr>
              <a:t>the AMG preconditioner maintains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scalability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(right)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 A strong scaling study on a Greenland ice sheet problem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demonstrates good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overall scalability of the </a:t>
            </a:r>
            <a:r>
              <a:rPr lang="en-US" sz="1600" i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Albany/FELIX </a:t>
            </a:r>
            <a:r>
              <a:rPr lang="en-US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code.</a:t>
            </a:r>
            <a:endParaRPr dirty="0">
              <a:solidFill>
                <a:schemeClr val="tx2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1400" y="5894594"/>
            <a:ext cx="6259999" cy="963406"/>
            <a:chOff x="0" y="3286780"/>
            <a:chExt cx="9719574" cy="421521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64" t="10215" r="13134" b="20017"/>
            <a:stretch/>
          </p:blipFill>
          <p:spPr>
            <a:xfrm>
              <a:off x="2286000" y="3289828"/>
              <a:ext cx="2368296" cy="221284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65" t="10216" r="13135" b="20018"/>
            <a:stretch/>
          </p:blipFill>
          <p:spPr>
            <a:xfrm>
              <a:off x="4343400" y="3289828"/>
              <a:ext cx="2368296" cy="221284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64" t="10216" r="13134" b="20018"/>
            <a:stretch/>
          </p:blipFill>
          <p:spPr>
            <a:xfrm>
              <a:off x="6248400" y="3289828"/>
              <a:ext cx="2368296" cy="221284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33" t="10386" r="13241" b="20000"/>
            <a:stretch/>
          </p:blipFill>
          <p:spPr>
            <a:xfrm>
              <a:off x="0" y="3286780"/>
              <a:ext cx="2365167" cy="2208034"/>
            </a:xfrm>
            <a:prstGeom prst="rect">
              <a:avLst/>
            </a:prstGeom>
          </p:spPr>
        </p:pic>
        <p:sp>
          <p:nvSpPr>
            <p:cNvPr id="19" name="Curved Up Arrow 18"/>
            <p:cNvSpPr/>
            <p:nvPr/>
          </p:nvSpPr>
          <p:spPr>
            <a:xfrm>
              <a:off x="1828800" y="5267980"/>
              <a:ext cx="1066800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Curved Up Arrow 19"/>
            <p:cNvSpPr/>
            <p:nvPr/>
          </p:nvSpPr>
          <p:spPr>
            <a:xfrm>
              <a:off x="4114800" y="5267980"/>
              <a:ext cx="1066800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Curved Up Arrow 20"/>
            <p:cNvSpPr/>
            <p:nvPr/>
          </p:nvSpPr>
          <p:spPr>
            <a:xfrm>
              <a:off x="6096000" y="5267980"/>
              <a:ext cx="1066800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742732" y="3289830"/>
              <a:ext cx="976842" cy="1750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…</a:t>
              </a:r>
              <a:endParaRPr lang="en-US" sz="2000" dirty="0"/>
            </a:p>
          </p:txBody>
        </p:sp>
        <p:sp>
          <p:nvSpPr>
            <p:cNvPr id="23" name="Curved Up Arrow 22"/>
            <p:cNvSpPr/>
            <p:nvPr/>
          </p:nvSpPr>
          <p:spPr>
            <a:xfrm>
              <a:off x="8001000" y="5267980"/>
              <a:ext cx="1066800" cy="3810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73431" y="5648981"/>
              <a:ext cx="1677802" cy="1817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Calibri" panose="020F0502020204030204" pitchFamily="34" charset="0"/>
                </a:rPr>
                <a:t>Algebraic Structured MG</a:t>
              </a:r>
              <a:endParaRPr 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83231" y="5684054"/>
              <a:ext cx="1715926" cy="1817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Calibri" panose="020F0502020204030204" pitchFamily="34" charset="0"/>
                </a:rPr>
                <a:t>Algebraic Structured MG</a:t>
              </a:r>
              <a:endParaRPr 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64432" y="5648977"/>
              <a:ext cx="1568114" cy="1817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Calibri" panose="020F0502020204030204" pitchFamily="34" charset="0"/>
                </a:rPr>
                <a:t>Unstructured AMG </a:t>
              </a:r>
              <a:endParaRPr lang="en-US" sz="1050" dirty="0">
                <a:latin typeface="Calibri" panose="020F0502020204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39850" y="5684054"/>
              <a:ext cx="1626973" cy="1817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Calibri" panose="020F0502020204030204" pitchFamily="34" charset="0"/>
                </a:rPr>
                <a:t>Unstructured AMG </a:t>
              </a:r>
              <a:endParaRPr lang="en-US" sz="1050" dirty="0">
                <a:latin typeface="Calibri" panose="020F0502020204030204" pitchFamily="34" charset="0"/>
              </a:endParaRP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276600"/>
            <a:ext cx="2615796" cy="196184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588" y="1143000"/>
            <a:ext cx="2645436" cy="1980540"/>
          </a:xfrm>
          <a:prstGeom prst="rect">
            <a:avLst/>
          </a:prstGeom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43199"/>
            <a:ext cx="1220160" cy="1211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281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Tezaur, Irina</dc:creator>
  <cp:lastModifiedBy>Stephen Price</cp:lastModifiedBy>
  <cp:revision>7</cp:revision>
  <dcterms:modified xsi:type="dcterms:W3CDTF">2015-06-10T16:45:31Z</dcterms:modified>
</cp:coreProperties>
</file>