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5" autoAdjust="0"/>
    <p:restoredTop sz="99854" autoAdjust="0"/>
  </p:normalViewPr>
  <p:slideViewPr>
    <p:cSldViewPr>
      <p:cViewPr>
        <p:scale>
          <a:sx n="150" d="100"/>
          <a:sy n="150" d="100"/>
        </p:scale>
        <p:origin x="-280" y="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4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6200" y="6096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spcBef>
                <a:spcPct val="15000"/>
              </a:spcBef>
            </a:pPr>
            <a:r>
              <a:rPr lang="en-US" sz="2000" b="1" dirty="0" smtClean="0">
                <a:solidFill>
                  <a:srgbClr val="000090"/>
                </a:solidFill>
              </a:rPr>
              <a:t>Goal</a:t>
            </a:r>
          </a:p>
          <a:p>
            <a:r>
              <a:rPr lang="en-US" dirty="0" smtClean="0"/>
              <a:t>Development of methods for the full characterization of the uncertainty in the optimized basal sliding coefficient  of an ice sheet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" y="10924"/>
            <a:ext cx="89154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/>
              <a:t>Stochastic Newton MCMC for an inverse ice sheet model problem</a:t>
            </a:r>
            <a:endParaRPr lang="en-US" sz="2300" b="1" dirty="0">
              <a:latin typeface="Myriad Web Pro Condensed" pitchFamily="34" charset="0"/>
            </a:endParaRPr>
          </a:p>
        </p:txBody>
      </p:sp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4495800" y="685800"/>
            <a:ext cx="4343400" cy="2743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1" name="Rectangle 20"/>
          <p:cNvSpPr>
            <a:spLocks noChangeArrowheads="1"/>
          </p:cNvSpPr>
          <p:nvPr/>
        </p:nvSpPr>
        <p:spPr bwMode="auto">
          <a:xfrm>
            <a:off x="4343400" y="1143000"/>
            <a:ext cx="4419600" cy="2895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3" name="TextBox 24"/>
          <p:cNvSpPr txBox="1">
            <a:spLocks noChangeArrowheads="1"/>
          </p:cNvSpPr>
          <p:nvPr/>
        </p:nvSpPr>
        <p:spPr bwMode="auto">
          <a:xfrm>
            <a:off x="4114800" y="4816495"/>
            <a:ext cx="4953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Impact</a:t>
            </a:r>
          </a:p>
          <a:p>
            <a:r>
              <a:rPr lang="en-US" dirty="0" smtClean="0"/>
              <a:t>Demonstration of new approach for sampling high-dimensional parameter distributions, with future applications towards uncertainty quantification </a:t>
            </a:r>
            <a:r>
              <a:rPr lang="en-US" dirty="0" smtClean="0"/>
              <a:t>in </a:t>
            </a:r>
            <a:r>
              <a:rPr lang="en-US" dirty="0" smtClean="0"/>
              <a:t>large-scale ice sheet modeling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6477000"/>
            <a:ext cx="883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b="1" dirty="0" smtClean="0"/>
              <a:t>Petra, N. , J. Martin, G. Stadler </a:t>
            </a:r>
            <a:r>
              <a:rPr lang="en-US" sz="900" dirty="0" smtClean="0"/>
              <a:t>and</a:t>
            </a:r>
            <a:r>
              <a:rPr lang="en-US" sz="900" b="1" dirty="0" smtClean="0"/>
              <a:t> O. </a:t>
            </a:r>
            <a:r>
              <a:rPr lang="en-US" sz="900" b="1" dirty="0" err="1" smtClean="0"/>
              <a:t>Ghattas</a:t>
            </a:r>
            <a:r>
              <a:rPr lang="en-US" sz="900" b="1" dirty="0"/>
              <a:t> </a:t>
            </a:r>
            <a:r>
              <a:rPr lang="en-US" sz="900" dirty="0" smtClean="0"/>
              <a:t>(2014):  A computational framework for inf.-dim. Bayesian inverse problems. Part II: Stochastic Newton MCMC with application to ice sheet flow inverse problem. </a:t>
            </a:r>
            <a:r>
              <a:rPr lang="en-US" sz="900" i="1" dirty="0" smtClean="0"/>
              <a:t>SIAM J. Sci. Comp. 36(4), pp. 1525-1555.</a:t>
            </a:r>
            <a:r>
              <a:rPr lang="en-US" sz="900" dirty="0" smtClean="0"/>
              <a:t> </a:t>
            </a:r>
            <a:endParaRPr lang="en-US" sz="1050" i="1" dirty="0"/>
          </a:p>
        </p:txBody>
      </p:sp>
      <p:sp>
        <p:nvSpPr>
          <p:cNvPr id="6155" name="TextBox 27"/>
          <p:cNvSpPr txBox="1">
            <a:spLocks noChangeArrowheads="1"/>
          </p:cNvSpPr>
          <p:nvPr/>
        </p:nvSpPr>
        <p:spPr bwMode="auto">
          <a:xfrm>
            <a:off x="4038600" y="533400"/>
            <a:ext cx="51054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rgbClr val="0066FF"/>
                </a:solidFill>
              </a:rPr>
              <a:t>Below: Longitudinal profile of Haut Glacier </a:t>
            </a:r>
            <a:r>
              <a:rPr lang="en-US" sz="1300" dirty="0" err="1" smtClean="0">
                <a:solidFill>
                  <a:srgbClr val="0066FF"/>
                </a:solidFill>
              </a:rPr>
              <a:t>d’Arolla</a:t>
            </a:r>
            <a:r>
              <a:rPr lang="en-US" sz="1300" dirty="0" smtClean="0">
                <a:solidFill>
                  <a:srgbClr val="0066FF"/>
                </a:solidFill>
              </a:rPr>
              <a:t>. Arrows </a:t>
            </a:r>
            <a:r>
              <a:rPr lang="en-US" sz="1300" dirty="0" smtClean="0">
                <a:solidFill>
                  <a:srgbClr val="0066FF"/>
                </a:solidFill>
              </a:rPr>
              <a:t>indicate </a:t>
            </a:r>
            <a:r>
              <a:rPr lang="en-US" sz="1300" dirty="0" smtClean="0">
                <a:solidFill>
                  <a:srgbClr val="0066FF"/>
                </a:solidFill>
              </a:rPr>
              <a:t>the flow speed computed from an optimized basal sliding coefficient. A lower coefficient </a:t>
            </a:r>
            <a:r>
              <a:rPr lang="en-US" sz="1300" dirty="0" smtClean="0">
                <a:solidFill>
                  <a:srgbClr val="0066FF"/>
                </a:solidFill>
              </a:rPr>
              <a:t>leads to faster flow (</a:t>
            </a:r>
            <a:r>
              <a:rPr lang="en-US" sz="1300" dirty="0" smtClean="0">
                <a:solidFill>
                  <a:srgbClr val="0066FF"/>
                </a:solidFill>
              </a:rPr>
              <a:t>blue regions</a:t>
            </a:r>
            <a:r>
              <a:rPr lang="en-US" sz="1300" dirty="0" smtClean="0">
                <a:solidFill>
                  <a:srgbClr val="0066FF"/>
                </a:solidFill>
              </a:rPr>
              <a:t>).</a:t>
            </a:r>
            <a:endParaRPr lang="en-US" sz="1300" dirty="0">
              <a:solidFill>
                <a:srgbClr val="0066FF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6200" y="236220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spcBef>
                <a:spcPct val="15000"/>
              </a:spcBef>
            </a:pPr>
            <a:r>
              <a:rPr lang="en-US" sz="2000" b="1" dirty="0">
                <a:solidFill>
                  <a:srgbClr val="000090"/>
                </a:solidFill>
              </a:rPr>
              <a:t>Approach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pPr>
              <a:spcBef>
                <a:spcPct val="15000"/>
              </a:spcBef>
              <a:spcAft>
                <a:spcPts val="1200"/>
              </a:spcAft>
            </a:pPr>
            <a:r>
              <a:rPr lang="en-US" dirty="0" smtClean="0"/>
              <a:t>Use Markov chain Monte Carlo (MCMC) sampling with a proposal that uses local information of the probability distribution</a:t>
            </a:r>
          </a:p>
          <a:p>
            <a:pPr marL="231775" indent="-231775">
              <a:spcBef>
                <a:spcPct val="15000"/>
              </a:spcBef>
              <a:spcAft>
                <a:spcPts val="1200"/>
              </a:spcAft>
              <a:buFontTx/>
              <a:buChar char="•"/>
            </a:pPr>
            <a:r>
              <a:rPr lang="en-US" dirty="0" smtClean="0"/>
              <a:t>allows to explore high-dimensional probability distributions since it only focuses on the important directions</a:t>
            </a:r>
          </a:p>
          <a:p>
            <a:pPr marL="231775" indent="-231775">
              <a:spcBef>
                <a:spcPct val="15000"/>
              </a:spcBef>
              <a:buFontTx/>
              <a:buChar char="•"/>
            </a:pPr>
            <a:r>
              <a:rPr lang="en-US" dirty="0" smtClean="0"/>
              <a:t>Local approximations are computed using first- and second order derivative information of the log likelihood, computed through </a:t>
            </a:r>
            <a:r>
              <a:rPr lang="en-US" dirty="0" err="1" smtClean="0"/>
              <a:t>adjoint</a:t>
            </a:r>
            <a:r>
              <a:rPr lang="en-US" dirty="0" smtClean="0"/>
              <a:t> equations </a:t>
            </a:r>
          </a:p>
          <a:p>
            <a:pPr marL="231775" indent="-231775">
              <a:spcBef>
                <a:spcPct val="15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4114800" y="2907774"/>
            <a:ext cx="2133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rgbClr val="0066FF"/>
                </a:solidFill>
              </a:rPr>
              <a:t>Right: Reconstructed basal sliding coefficient: mean (red), maximum a posteriori estimate (blue) and discrete samples (shades of brown). The gray scale shows point </a:t>
            </a:r>
            <a:r>
              <a:rPr lang="en-US" sz="1300" dirty="0" smtClean="0">
                <a:solidFill>
                  <a:srgbClr val="0066FF"/>
                </a:solidFill>
              </a:rPr>
              <a:t>marginal distributions </a:t>
            </a:r>
            <a:r>
              <a:rPr lang="en-US" sz="1300" dirty="0" smtClean="0">
                <a:solidFill>
                  <a:srgbClr val="0066FF"/>
                </a:solidFill>
              </a:rPr>
              <a:t>with darker shading corresponding to higher probability density.</a:t>
            </a:r>
          </a:p>
        </p:txBody>
      </p:sp>
      <p:pic>
        <p:nvPicPr>
          <p:cNvPr id="7" name="Picture 6" descr="flow_arro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30" y="1219200"/>
            <a:ext cx="4742870" cy="1476554"/>
          </a:xfrm>
          <a:prstGeom prst="rect">
            <a:avLst/>
          </a:prstGeom>
        </p:spPr>
      </p:pic>
      <p:pic>
        <p:nvPicPr>
          <p:cNvPr id="8" name="Picture 7" descr="1dposterior_gradient_f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94" y="2803175"/>
            <a:ext cx="2634606" cy="207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259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Georg Stadler</cp:lastModifiedBy>
  <cp:revision>104</cp:revision>
  <dcterms:created xsi:type="dcterms:W3CDTF">2014-09-23T16:12:40Z</dcterms:created>
  <dcterms:modified xsi:type="dcterms:W3CDTF">2014-09-24T03:27:15Z</dcterms:modified>
</cp:coreProperties>
</file>