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21" d="100"/>
          <a:sy n="121" d="100"/>
        </p:scale>
        <p:origin x="-1832"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FAA714-C421-2447-B547-CF2AA578929F}"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57696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FAA714-C421-2447-B547-CF2AA578929F}"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335830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FAA714-C421-2447-B547-CF2AA578929F}"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2762530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FAA714-C421-2447-B547-CF2AA578929F}"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2211123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FAA714-C421-2447-B547-CF2AA578929F}" type="datetimeFigureOut">
              <a:rPr lang="en-US" smtClean="0"/>
              <a:t>9/23/15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3974423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FAA714-C421-2447-B547-CF2AA578929F}" type="datetimeFigureOut">
              <a:rPr lang="en-US" smtClean="0"/>
              <a:t>9/23/15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2365904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FAA714-C421-2447-B547-CF2AA578929F}" type="datetimeFigureOut">
              <a:rPr lang="en-US" smtClean="0"/>
              <a:t>9/23/15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240050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FAA714-C421-2447-B547-CF2AA578929F}" type="datetimeFigureOut">
              <a:rPr lang="en-US" smtClean="0"/>
              <a:t>9/23/15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251521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AA714-C421-2447-B547-CF2AA578929F}" type="datetimeFigureOut">
              <a:rPr lang="en-US" smtClean="0"/>
              <a:t>9/23/15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979657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AA714-C421-2447-B547-CF2AA578929F}" type="datetimeFigureOut">
              <a:rPr lang="en-US" smtClean="0"/>
              <a:t>9/23/15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28015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AA714-C421-2447-B547-CF2AA578929F}" type="datetimeFigureOut">
              <a:rPr lang="en-US" smtClean="0"/>
              <a:t>9/23/15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D973AB-6361-E44B-BF6F-C145E35AF920}" type="slidenum">
              <a:rPr lang="en-US" smtClean="0"/>
              <a:t>‹#›</a:t>
            </a:fld>
            <a:endParaRPr lang="en-US"/>
          </a:p>
        </p:txBody>
      </p:sp>
    </p:spTree>
    <p:extLst>
      <p:ext uri="{BB962C8B-B14F-4D97-AF65-F5344CB8AC3E}">
        <p14:creationId xmlns:p14="http://schemas.microsoft.com/office/powerpoint/2010/main" val="9500702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AA714-C421-2447-B547-CF2AA578929F}" type="datetimeFigureOut">
              <a:rPr lang="en-US" smtClean="0"/>
              <a:t>9/23/15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973AB-6361-E44B-BF6F-C145E35AF920}" type="slidenum">
              <a:rPr lang="en-US" smtClean="0"/>
              <a:t>‹#›</a:t>
            </a:fld>
            <a:endParaRPr lang="en-US"/>
          </a:p>
        </p:txBody>
      </p:sp>
    </p:spTree>
    <p:extLst>
      <p:ext uri="{BB962C8B-B14F-4D97-AF65-F5344CB8AC3E}">
        <p14:creationId xmlns:p14="http://schemas.microsoft.com/office/powerpoint/2010/main" val="2632852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 Id="rId3"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235" y="50870"/>
            <a:ext cx="7172422" cy="1009844"/>
          </a:xfrm>
        </p:spPr>
        <p:txBody>
          <a:bodyPr>
            <a:normAutofit/>
          </a:bodyPr>
          <a:lstStyle/>
          <a:p>
            <a:r>
              <a:rPr lang="en-US" sz="3000" b="1" dirty="0" smtClean="0"/>
              <a:t>Mixed-phase cloud physics and Southern Ocean cloud feedback in climate models.</a:t>
            </a:r>
            <a:endParaRPr lang="en-US" sz="3000" dirty="0"/>
          </a:p>
        </p:txBody>
      </p:sp>
      <p:grpSp>
        <p:nvGrpSpPr>
          <p:cNvPr id="5" name="Group 4"/>
          <p:cNvGrpSpPr/>
          <p:nvPr/>
        </p:nvGrpSpPr>
        <p:grpSpPr>
          <a:xfrm>
            <a:off x="305984" y="1174931"/>
            <a:ext cx="2838202" cy="1717310"/>
            <a:chOff x="457200" y="3163921"/>
            <a:chExt cx="5948034" cy="3598973"/>
          </a:xfrm>
        </p:grpSpPr>
        <p:pic>
          <p:nvPicPr>
            <p:cNvPr id="6" name="Picture 5"/>
            <p:cNvPicPr>
              <a:picLocks noChangeAspect="1"/>
            </p:cNvPicPr>
            <p:nvPr/>
          </p:nvPicPr>
          <p:blipFill rotWithShape="1">
            <a:blip r:embed="rId2" cstate="screen">
              <a:extLst>
                <a:ext uri="{28A0092B-C50C-407E-A947-70E740481C1C}">
                  <a14:useLocalDpi xmlns:a14="http://schemas.microsoft.com/office/drawing/2010/main"/>
                </a:ext>
              </a:extLst>
            </a:blip>
            <a:srcRect t="7061"/>
            <a:stretch/>
          </p:blipFill>
          <p:spPr>
            <a:xfrm>
              <a:off x="457200" y="3163921"/>
              <a:ext cx="5948034" cy="3598973"/>
            </a:xfrm>
            <a:prstGeom prst="rect">
              <a:avLst/>
            </a:prstGeom>
          </p:spPr>
        </p:pic>
        <p:cxnSp>
          <p:nvCxnSpPr>
            <p:cNvPr id="7" name="Straight Connector 6"/>
            <p:cNvCxnSpPr/>
            <p:nvPr/>
          </p:nvCxnSpPr>
          <p:spPr>
            <a:xfrm>
              <a:off x="1095377" y="4761001"/>
              <a:ext cx="5005348" cy="0"/>
            </a:xfrm>
            <a:prstGeom prst="line">
              <a:avLst/>
            </a:prstGeom>
            <a:effectLst/>
          </p:spPr>
          <p:style>
            <a:lnRef idx="2">
              <a:schemeClr val="accent2"/>
            </a:lnRef>
            <a:fillRef idx="0">
              <a:schemeClr val="accent2"/>
            </a:fillRef>
            <a:effectRef idx="1">
              <a:schemeClr val="accent2"/>
            </a:effectRef>
            <a:fontRef idx="minor">
              <a:schemeClr val="tx1"/>
            </a:fontRef>
          </p:style>
        </p:cxnSp>
        <p:sp>
          <p:nvSpPr>
            <p:cNvPr id="8" name="TextBox 7"/>
            <p:cNvSpPr txBox="1"/>
            <p:nvPr/>
          </p:nvSpPr>
          <p:spPr>
            <a:xfrm>
              <a:off x="1387328" y="3745831"/>
              <a:ext cx="609138" cy="369332"/>
            </a:xfrm>
            <a:prstGeom prst="rect">
              <a:avLst/>
            </a:prstGeom>
            <a:noFill/>
          </p:spPr>
          <p:txBody>
            <a:bodyPr wrap="none" rtlCol="0">
              <a:spAutoFit/>
            </a:bodyPr>
            <a:lstStyle/>
            <a:p>
              <a:r>
                <a:rPr lang="en-US" dirty="0" smtClean="0">
                  <a:solidFill>
                    <a:schemeClr val="accent2"/>
                  </a:solidFill>
                </a:rPr>
                <a:t>T</a:t>
              </a:r>
              <a:r>
                <a:rPr lang="en-US" baseline="-25000" dirty="0" smtClean="0">
                  <a:solidFill>
                    <a:schemeClr val="accent2"/>
                  </a:solidFill>
                </a:rPr>
                <a:t>5050</a:t>
              </a:r>
              <a:endParaRPr lang="en-US" baseline="-25000" dirty="0">
                <a:solidFill>
                  <a:schemeClr val="accent2"/>
                </a:solidFill>
              </a:endParaRPr>
            </a:p>
          </p:txBody>
        </p:sp>
      </p:grpSp>
      <p:sp>
        <p:nvSpPr>
          <p:cNvPr id="9" name="TextBox 8"/>
          <p:cNvSpPr txBox="1"/>
          <p:nvPr/>
        </p:nvSpPr>
        <p:spPr>
          <a:xfrm rot="16200000">
            <a:off x="-483103" y="1859463"/>
            <a:ext cx="1649450" cy="208777"/>
          </a:xfrm>
          <a:prstGeom prst="rect">
            <a:avLst/>
          </a:prstGeom>
          <a:solidFill>
            <a:schemeClr val="bg1"/>
          </a:solidFill>
        </p:spPr>
        <p:txBody>
          <a:bodyPr wrap="none" rtlCol="0">
            <a:spAutoFit/>
          </a:bodyPr>
          <a:lstStyle/>
          <a:p>
            <a:r>
              <a:rPr lang="en-US" sz="1000" b="1" i="1" dirty="0" smtClean="0"/>
              <a:t>Liquid Condensate Fraction (LCF)</a:t>
            </a:r>
            <a:endParaRPr lang="en-US" sz="1000" b="1" i="1" dirty="0"/>
          </a:p>
        </p:txBody>
      </p:sp>
      <p:pic>
        <p:nvPicPr>
          <p:cNvPr id="11" name="Picture 10"/>
          <p:cNvPicPr>
            <a:picLocks noChangeAspect="1"/>
          </p:cNvPicPr>
          <p:nvPr/>
        </p:nvPicPr>
        <p:blipFill>
          <a:blip r:embed="rId3"/>
          <a:stretch>
            <a:fillRect/>
          </a:stretch>
        </p:blipFill>
        <p:spPr>
          <a:xfrm>
            <a:off x="237233" y="3102164"/>
            <a:ext cx="3200400" cy="3454400"/>
          </a:xfrm>
          <a:prstGeom prst="rect">
            <a:avLst/>
          </a:prstGeom>
        </p:spPr>
      </p:pic>
      <p:sp>
        <p:nvSpPr>
          <p:cNvPr id="14" name="TextBox 13"/>
          <p:cNvSpPr txBox="1"/>
          <p:nvPr/>
        </p:nvSpPr>
        <p:spPr>
          <a:xfrm>
            <a:off x="529919" y="3018194"/>
            <a:ext cx="2614267" cy="276999"/>
          </a:xfrm>
          <a:prstGeom prst="rect">
            <a:avLst/>
          </a:prstGeom>
          <a:solidFill>
            <a:schemeClr val="bg1"/>
          </a:solidFill>
        </p:spPr>
        <p:txBody>
          <a:bodyPr wrap="none" rtlCol="0">
            <a:spAutoFit/>
          </a:bodyPr>
          <a:lstStyle/>
          <a:p>
            <a:r>
              <a:rPr lang="en-US" sz="1200" b="1" dirty="0" smtClean="0"/>
              <a:t>Correlation between T5050 and ∆LWP</a:t>
            </a:r>
            <a:endParaRPr lang="en-US" sz="1200" b="1" dirty="0"/>
          </a:p>
        </p:txBody>
      </p:sp>
      <p:sp>
        <p:nvSpPr>
          <p:cNvPr id="15" name="TextBox 14"/>
          <p:cNvSpPr txBox="1"/>
          <p:nvPr/>
        </p:nvSpPr>
        <p:spPr>
          <a:xfrm>
            <a:off x="529919" y="4209722"/>
            <a:ext cx="2603372" cy="276999"/>
          </a:xfrm>
          <a:prstGeom prst="rect">
            <a:avLst/>
          </a:prstGeom>
          <a:solidFill>
            <a:schemeClr val="bg1"/>
          </a:solidFill>
        </p:spPr>
        <p:txBody>
          <a:bodyPr wrap="none" rtlCol="0">
            <a:spAutoFit/>
          </a:bodyPr>
          <a:lstStyle/>
          <a:p>
            <a:r>
              <a:rPr lang="en-US" sz="1200" b="1" dirty="0" smtClean="0"/>
              <a:t>Correlation between T5050 and LWP</a:t>
            </a:r>
            <a:r>
              <a:rPr lang="en-US" sz="1200" b="1" baseline="-25000" dirty="0" smtClean="0"/>
              <a:t>0</a:t>
            </a:r>
            <a:endParaRPr lang="en-US" sz="1200" b="1" baseline="-25000" dirty="0"/>
          </a:p>
        </p:txBody>
      </p:sp>
      <p:sp>
        <p:nvSpPr>
          <p:cNvPr id="16" name="TextBox 15"/>
          <p:cNvSpPr txBox="1"/>
          <p:nvPr/>
        </p:nvSpPr>
        <p:spPr>
          <a:xfrm>
            <a:off x="529919" y="5348772"/>
            <a:ext cx="2603372" cy="276999"/>
          </a:xfrm>
          <a:prstGeom prst="rect">
            <a:avLst/>
          </a:prstGeom>
          <a:solidFill>
            <a:schemeClr val="bg1"/>
          </a:solidFill>
        </p:spPr>
        <p:txBody>
          <a:bodyPr wrap="none" rtlCol="0">
            <a:spAutoFit/>
          </a:bodyPr>
          <a:lstStyle/>
          <a:p>
            <a:r>
              <a:rPr lang="en-US" sz="1200" b="1" dirty="0" smtClean="0"/>
              <a:t>Correlation between T5050 and IWP</a:t>
            </a:r>
            <a:r>
              <a:rPr lang="en-US" sz="1200" b="1" baseline="-25000" dirty="0" smtClean="0"/>
              <a:t>0</a:t>
            </a:r>
            <a:endParaRPr lang="en-US" sz="1200" b="1" baseline="-25000" dirty="0"/>
          </a:p>
        </p:txBody>
      </p:sp>
      <p:sp>
        <p:nvSpPr>
          <p:cNvPr id="17" name="TextBox 16"/>
          <p:cNvSpPr txBox="1"/>
          <p:nvPr/>
        </p:nvSpPr>
        <p:spPr>
          <a:xfrm>
            <a:off x="3144186" y="1174931"/>
            <a:ext cx="1872551" cy="1754327"/>
          </a:xfrm>
          <a:prstGeom prst="rect">
            <a:avLst/>
          </a:prstGeom>
          <a:noFill/>
        </p:spPr>
        <p:txBody>
          <a:bodyPr wrap="square" rtlCol="0">
            <a:spAutoFit/>
          </a:bodyPr>
          <a:lstStyle/>
          <a:p>
            <a:r>
              <a:rPr lang="en-US" sz="900" i="1" dirty="0" smtClean="0"/>
              <a:t>The fraction of cloud water that is liquid as a function of atmospheric temperature for the 19 GCMs surveyed. </a:t>
            </a:r>
            <a:r>
              <a:rPr lang="en-US" sz="900" i="1" dirty="0" err="1" smtClean="0"/>
              <a:t>Lidar</a:t>
            </a:r>
            <a:r>
              <a:rPr lang="en-US" sz="900" i="1" dirty="0" smtClean="0"/>
              <a:t> observations from Hu et al. 2010 are shown as a red dashed line for comparison. Colored curves each show a GCM. </a:t>
            </a:r>
            <a:r>
              <a:rPr lang="en-US" sz="900" b="1" i="1" dirty="0" smtClean="0"/>
              <a:t>The temperature where ice and liquid are equally prevalent (T5050) is noted with a red, horizontal line. This value varies by 40K across models.</a:t>
            </a:r>
            <a:endParaRPr lang="en-US" sz="900" b="1" i="1" dirty="0"/>
          </a:p>
        </p:txBody>
      </p:sp>
      <p:sp>
        <p:nvSpPr>
          <p:cNvPr id="18" name="TextBox 17"/>
          <p:cNvSpPr txBox="1"/>
          <p:nvPr/>
        </p:nvSpPr>
        <p:spPr>
          <a:xfrm>
            <a:off x="3437632" y="3102164"/>
            <a:ext cx="1764468" cy="3416320"/>
          </a:xfrm>
          <a:prstGeom prst="rect">
            <a:avLst/>
          </a:prstGeom>
          <a:noFill/>
        </p:spPr>
        <p:txBody>
          <a:bodyPr wrap="square" rtlCol="0">
            <a:spAutoFit/>
          </a:bodyPr>
          <a:lstStyle/>
          <a:p>
            <a:r>
              <a:rPr lang="en-US" sz="900" i="1" dirty="0" smtClean="0"/>
              <a:t>The across-model correlation coefficients between each model’s T5050 and various zonal-mean quantities over the Southern Ocean. Correlation coefficients are shown in latitude and season. [Top] the correlation coefficient between the change in </a:t>
            </a:r>
            <a:r>
              <a:rPr lang="en-US" sz="900" i="1" dirty="0" smtClean="0"/>
              <a:t>liquid water path (LWP) </a:t>
            </a:r>
            <a:r>
              <a:rPr lang="en-US" sz="900" i="1" dirty="0" smtClean="0"/>
              <a:t>between the historical and RCP8.5 simulations.  [Middle] the correlation coefficient between T5050 and the historical LWP of each model. [Bottom] the correlation coefficient between T5050 and the historical ice water path (IWP) of each model. </a:t>
            </a:r>
            <a:r>
              <a:rPr lang="en-US" sz="900" b="1" i="1" dirty="0" smtClean="0"/>
              <a:t>Models that create ice at higher temperatures have a larger increase in liquid water in a warming climate, a lower amount of liquid water in the historical climate, and a larger amount of ice in the historical climate.</a:t>
            </a:r>
            <a:endParaRPr lang="en-US" sz="900" b="1" i="1" dirty="0"/>
          </a:p>
        </p:txBody>
      </p:sp>
      <p:sp>
        <p:nvSpPr>
          <p:cNvPr id="19" name="TextBox 18"/>
          <p:cNvSpPr txBox="1"/>
          <p:nvPr/>
        </p:nvSpPr>
        <p:spPr>
          <a:xfrm>
            <a:off x="5202100" y="1259555"/>
            <a:ext cx="3788483" cy="1138773"/>
          </a:xfrm>
          <a:prstGeom prst="rect">
            <a:avLst/>
          </a:prstGeom>
          <a:noFill/>
        </p:spPr>
        <p:txBody>
          <a:bodyPr wrap="square" rtlCol="0">
            <a:spAutoFit/>
          </a:bodyPr>
          <a:lstStyle/>
          <a:p>
            <a:r>
              <a:rPr lang="en-US" dirty="0" smtClean="0"/>
              <a:t>Objective</a:t>
            </a:r>
          </a:p>
          <a:p>
            <a:r>
              <a:rPr lang="en-US" sz="1000" dirty="0" smtClean="0"/>
              <a:t>To analyze the diversity in how global climate models (GCMs) represent the freezing of liquid in clouds as a function of temperature. Based on this, we wish to understand how much this diversity affects the way that </a:t>
            </a:r>
            <a:r>
              <a:rPr lang="en-US" sz="1000" dirty="0" err="1" smtClean="0"/>
              <a:t>midlatitude</a:t>
            </a:r>
            <a:r>
              <a:rPr lang="en-US" sz="1000" dirty="0" smtClean="0"/>
              <a:t> clouds over the Southern Ocean clouds change their brightness as the climate warms. </a:t>
            </a:r>
          </a:p>
        </p:txBody>
      </p:sp>
      <p:sp>
        <p:nvSpPr>
          <p:cNvPr id="20" name="TextBox 19"/>
          <p:cNvSpPr txBox="1"/>
          <p:nvPr/>
        </p:nvSpPr>
        <p:spPr>
          <a:xfrm>
            <a:off x="5202100" y="2452910"/>
            <a:ext cx="3704059" cy="2062103"/>
          </a:xfrm>
          <a:prstGeom prst="rect">
            <a:avLst/>
          </a:prstGeom>
          <a:noFill/>
        </p:spPr>
        <p:txBody>
          <a:bodyPr wrap="square" rtlCol="0">
            <a:spAutoFit/>
          </a:bodyPr>
          <a:lstStyle/>
          <a:p>
            <a:r>
              <a:rPr lang="en-US" dirty="0" smtClean="0"/>
              <a:t>Approach</a:t>
            </a:r>
          </a:p>
          <a:p>
            <a:r>
              <a:rPr lang="en-US" sz="1000" dirty="0" smtClean="0"/>
              <a:t>GCM simulations from the historical scenario and a global warming scenario (RCP8.5) were used to study how clouds in the current climate partition between ice and liquid as a function of temperature. The changes cloud liquid and ice amount were examined in the context of how each model partitioned ice and liquid. Each model was assigned a index based on the temperature where ice and liquid were equally prevalent (T5050) and this index was found to vary by 40K between models and explain a significant amount of the variability in how the amount of liquid increased as the climate warmed and how much liquid and ice were in the climate mean state.</a:t>
            </a:r>
          </a:p>
        </p:txBody>
      </p:sp>
      <p:sp>
        <p:nvSpPr>
          <p:cNvPr id="21" name="TextBox 20"/>
          <p:cNvSpPr txBox="1"/>
          <p:nvPr/>
        </p:nvSpPr>
        <p:spPr>
          <a:xfrm>
            <a:off x="5202100" y="4461695"/>
            <a:ext cx="3973385" cy="2246769"/>
          </a:xfrm>
          <a:prstGeom prst="rect">
            <a:avLst/>
          </a:prstGeom>
          <a:noFill/>
        </p:spPr>
        <p:txBody>
          <a:bodyPr wrap="square" rtlCol="0">
            <a:spAutoFit/>
          </a:bodyPr>
          <a:lstStyle/>
          <a:p>
            <a:r>
              <a:rPr lang="en-US" sz="2000" dirty="0" smtClean="0"/>
              <a:t>Impact</a:t>
            </a:r>
          </a:p>
          <a:p>
            <a:r>
              <a:rPr lang="en-US" sz="1000" dirty="0" smtClean="0"/>
              <a:t>The SW cloud feedback is one of the major sources of model uncertainty in the representation of equilibrium climate sensitivity and the shortwave (SW) cloud feedback is robustly negative in the </a:t>
            </a:r>
            <a:r>
              <a:rPr lang="en-US" sz="1000" dirty="0" err="1" smtClean="0"/>
              <a:t>midlatitudes</a:t>
            </a:r>
            <a:r>
              <a:rPr lang="en-US" sz="1000" dirty="0" smtClean="0"/>
              <a:t> because dull ice transitions to bright liquid with warming. Understanding how model parameterization choices affect this is important to understanding the spread in the SW cloud feedback in GCMs. We find that models have a 40K spread in the temperature where they think ice and liquid are equally common and this significantly affects both their historical state and their response to warming, indicating that model parameterizations of ice-liquid partitioning must be more thoroughly vetted.</a:t>
            </a:r>
          </a:p>
          <a:p>
            <a:endParaRPr lang="en-US" sz="1000" dirty="0"/>
          </a:p>
        </p:txBody>
      </p:sp>
      <p:sp>
        <p:nvSpPr>
          <p:cNvPr id="22" name="TextBox 21"/>
          <p:cNvSpPr txBox="1"/>
          <p:nvPr/>
        </p:nvSpPr>
        <p:spPr>
          <a:xfrm>
            <a:off x="7105092" y="220420"/>
            <a:ext cx="1556125" cy="707886"/>
          </a:xfrm>
          <a:prstGeom prst="rect">
            <a:avLst/>
          </a:prstGeom>
          <a:noFill/>
        </p:spPr>
        <p:txBody>
          <a:bodyPr wrap="square" rtlCol="0">
            <a:spAutoFit/>
          </a:bodyPr>
          <a:lstStyle/>
          <a:p>
            <a:r>
              <a:rPr lang="en-US" sz="1000" dirty="0" smtClean="0"/>
              <a:t>McCoy DT, Hartmann DL, </a:t>
            </a:r>
            <a:r>
              <a:rPr lang="en-US" sz="1000" dirty="0" err="1" smtClean="0"/>
              <a:t>Zelinka</a:t>
            </a:r>
            <a:r>
              <a:rPr lang="en-US" sz="1000" dirty="0" smtClean="0"/>
              <a:t> MD, </a:t>
            </a:r>
            <a:r>
              <a:rPr lang="en-US" sz="1000" dirty="0" err="1" smtClean="0"/>
              <a:t>Ceppi</a:t>
            </a:r>
            <a:r>
              <a:rPr lang="en-US" sz="1000" dirty="0" smtClean="0"/>
              <a:t> P, Grosvenor DP</a:t>
            </a:r>
          </a:p>
          <a:p>
            <a:r>
              <a:rPr lang="en-US" sz="1000" dirty="0" smtClean="0"/>
              <a:t>10.1002/2015JD023603</a:t>
            </a:r>
            <a:endParaRPr lang="en-US" sz="1000" dirty="0"/>
          </a:p>
        </p:txBody>
      </p:sp>
      <p:sp>
        <p:nvSpPr>
          <p:cNvPr id="23" name="TextBox 22"/>
          <p:cNvSpPr txBox="1"/>
          <p:nvPr/>
        </p:nvSpPr>
        <p:spPr>
          <a:xfrm>
            <a:off x="1605772" y="2753485"/>
            <a:ext cx="402674" cy="246221"/>
          </a:xfrm>
          <a:prstGeom prst="rect">
            <a:avLst/>
          </a:prstGeom>
          <a:solidFill>
            <a:srgbClr val="FFFFFF"/>
          </a:solidFill>
        </p:spPr>
        <p:txBody>
          <a:bodyPr wrap="none" rtlCol="0">
            <a:spAutoFit/>
          </a:bodyPr>
          <a:lstStyle/>
          <a:p>
            <a:r>
              <a:rPr lang="en-US" sz="1000" b="1" dirty="0" smtClean="0"/>
              <a:t>T(K)</a:t>
            </a:r>
            <a:endParaRPr lang="en-US" sz="1000" b="1" dirty="0"/>
          </a:p>
        </p:txBody>
      </p:sp>
      <p:cxnSp>
        <p:nvCxnSpPr>
          <p:cNvPr id="25" name="Straight Connector 24"/>
          <p:cNvCxnSpPr/>
          <p:nvPr/>
        </p:nvCxnSpPr>
        <p:spPr>
          <a:xfrm>
            <a:off x="104953" y="3018194"/>
            <a:ext cx="4911784" cy="0"/>
          </a:xfrm>
          <a:prstGeom prst="line">
            <a:avLst/>
          </a:prstGeom>
          <a:ln>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052573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TotalTime>
  <Words>555</Words>
  <Application>Microsoft Macintosh PowerPoint</Application>
  <PresentationFormat>On-screen Show (4:3)</PresentationFormat>
  <Paragraphs>17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Mixed-phase cloud physics and Southern Ocean cloud feedback in climate models.</vt:lpstr>
    </vt:vector>
  </TitlesOfParts>
  <Company>UW ATMOS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Mixed-phase cloud physics and Southern Ocean cloud feedback in climate models.</dc:title>
  <dc:creator>Daniel McCoy</dc:creator>
  <cp:lastModifiedBy>Daniel McCoy</cp:lastModifiedBy>
  <cp:revision>9</cp:revision>
  <dcterms:created xsi:type="dcterms:W3CDTF">2015-09-23T20:41:31Z</dcterms:created>
  <dcterms:modified xsi:type="dcterms:W3CDTF">2015-09-23T21:27:28Z</dcterms:modified>
</cp:coreProperties>
</file>