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75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381000" y="533400"/>
            <a:ext cx="3657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Objective</a:t>
            </a:r>
            <a:endParaRPr lang="en-US" sz="2000" b="1" dirty="0" smtClean="0"/>
          </a:p>
          <a:p>
            <a:r>
              <a:rPr lang="en-US" dirty="0" smtClean="0"/>
              <a:t>Dimethyl sulfide acts as a thermostat on climate but regional effects depend on fine scale eco-structural aspects of the marine system, e.g. </a:t>
            </a:r>
            <a:r>
              <a:rPr lang="en-US" dirty="0" err="1" smtClean="0"/>
              <a:t>phytoclass</a:t>
            </a:r>
            <a:r>
              <a:rPr lang="en-US" dirty="0" smtClean="0"/>
              <a:t> sulfur content, various stressors plus microbial demand and volatile yield. ACME now has the biochemical resolution to assess flux shifts over the era of global change. </a:t>
            </a:r>
            <a:endParaRPr lang="en-US" baseline="-25000" dirty="0" smtClean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62000" y="0"/>
            <a:ext cx="746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Global Ocean </a:t>
            </a:r>
            <a:r>
              <a:rPr lang="en-US" sz="2800" b="1" dirty="0" err="1" smtClean="0"/>
              <a:t>Organosulfur</a:t>
            </a:r>
            <a:r>
              <a:rPr lang="en-US" sz="2800" b="1" dirty="0" smtClean="0"/>
              <a:t> Cycles: DMS in ACME</a:t>
            </a:r>
            <a:endParaRPr lang="en-US" sz="2800" b="1" dirty="0">
              <a:latin typeface="Myriad Web Pro Condensed" pitchFamily="34" charset="0"/>
            </a:endParaRPr>
          </a:p>
        </p:txBody>
      </p:sp>
      <p:sp>
        <p:nvSpPr>
          <p:cNvPr id="6150" name="Rectangle 19"/>
          <p:cNvSpPr>
            <a:spLocks noChangeArrowheads="1"/>
          </p:cNvSpPr>
          <p:nvPr/>
        </p:nvSpPr>
        <p:spPr bwMode="auto">
          <a:xfrm>
            <a:off x="4495800" y="914400"/>
            <a:ext cx="4343400" cy="609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151" name="Rectangle 20"/>
          <p:cNvSpPr>
            <a:spLocks noChangeArrowheads="1"/>
          </p:cNvSpPr>
          <p:nvPr/>
        </p:nvSpPr>
        <p:spPr bwMode="auto">
          <a:xfrm>
            <a:off x="4343400" y="914400"/>
            <a:ext cx="4419600" cy="2895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TextBox 24"/>
          <p:cNvSpPr txBox="1">
            <a:spLocks noChangeArrowheads="1"/>
          </p:cNvSpPr>
          <p:nvPr/>
        </p:nvSpPr>
        <p:spPr bwMode="auto">
          <a:xfrm>
            <a:off x="4267200" y="3733800"/>
            <a:ext cx="487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Impact</a:t>
            </a:r>
          </a:p>
          <a:p>
            <a:r>
              <a:rPr lang="en-US" sz="2000" dirty="0" smtClean="0"/>
              <a:t>Latest estimates: DMS controls 10-20 W/m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of RSW over the Southern Ocean and large quantities elsewhere. But in the next century, stratification will shift </a:t>
            </a:r>
            <a:r>
              <a:rPr lang="en-US" sz="2000" dirty="0" err="1" smtClean="0"/>
              <a:t>ecostructures</a:t>
            </a:r>
            <a:r>
              <a:rPr lang="en-US" sz="2000" dirty="0" smtClean="0"/>
              <a:t> and surfactant trace gas transfer barriers. 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57200" y="5715000"/>
            <a:ext cx="845820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000" b="1" dirty="0" smtClean="0"/>
              <a:t>Latest DOE ESM </a:t>
            </a:r>
            <a:r>
              <a:rPr lang="en-US" sz="1000" b="1" dirty="0" err="1" smtClean="0"/>
              <a:t>Chemistry@Interfaces</a:t>
            </a:r>
            <a:r>
              <a:rPr lang="en-US" sz="1000" b="1" dirty="0" smtClean="0"/>
              <a:t> Working Group Pubs: </a:t>
            </a:r>
            <a:r>
              <a:rPr lang="en-US" sz="1000" dirty="0"/>
              <a:t>Wang, S., Elliott, S</a:t>
            </a:r>
            <a:r>
              <a:rPr lang="en-US" sz="1000" b="1" dirty="0"/>
              <a:t>.</a:t>
            </a:r>
            <a:r>
              <a:rPr lang="en-US" sz="1000" dirty="0"/>
              <a:t>, </a:t>
            </a:r>
            <a:r>
              <a:rPr lang="en-US" sz="1000" dirty="0" err="1"/>
              <a:t>Maltrud</a:t>
            </a:r>
            <a:r>
              <a:rPr lang="en-US" sz="1000" dirty="0"/>
              <a:t>, M., Cameron-Smith, P. 2015. Influence of dimethyl sulfide on marine ecosystems and the carbon cycle. </a:t>
            </a:r>
            <a:r>
              <a:rPr lang="en-US" sz="1000" i="1" dirty="0"/>
              <a:t>Journal of Geophysical Research –</a:t>
            </a:r>
            <a:r>
              <a:rPr lang="en-US" sz="1000" i="1" dirty="0" err="1"/>
              <a:t>Biogeosciences</a:t>
            </a:r>
            <a:r>
              <a:rPr lang="en-US" sz="1000" dirty="0"/>
              <a:t>, in </a:t>
            </a:r>
            <a:r>
              <a:rPr lang="en-US" sz="1000" dirty="0" smtClean="0"/>
              <a:t>prep. Wang</a:t>
            </a:r>
            <a:r>
              <a:rPr lang="en-US" sz="1000" dirty="0"/>
              <a:t>, S.</a:t>
            </a:r>
            <a:r>
              <a:rPr lang="en-US" sz="1000" b="1" dirty="0"/>
              <a:t>, </a:t>
            </a:r>
            <a:r>
              <a:rPr lang="en-US" sz="1000" dirty="0"/>
              <a:t>Elliott, S</a:t>
            </a:r>
            <a:r>
              <a:rPr lang="en-US" sz="1000" b="1" dirty="0"/>
              <a:t>.</a:t>
            </a:r>
            <a:r>
              <a:rPr lang="en-US" sz="1000" dirty="0"/>
              <a:t>, Cameron-Smith, P., </a:t>
            </a:r>
            <a:r>
              <a:rPr lang="en-US" sz="1000" dirty="0" err="1"/>
              <a:t>Maltrud</a:t>
            </a:r>
            <a:r>
              <a:rPr lang="en-US" sz="1000" dirty="0"/>
              <a:t>, M. 2015. Influence of explicit </a:t>
            </a:r>
            <a:r>
              <a:rPr lang="en-US" sz="1000" dirty="0" err="1"/>
              <a:t>Phaeocystis</a:t>
            </a:r>
            <a:r>
              <a:rPr lang="en-US" sz="1000" dirty="0"/>
              <a:t> parameterizations on global distributions of marine dimethyl sulfide. </a:t>
            </a:r>
            <a:r>
              <a:rPr lang="en-US" sz="1000" i="1" dirty="0"/>
              <a:t>Journal of Geophysical Research –</a:t>
            </a:r>
            <a:r>
              <a:rPr lang="en-US" sz="1000" i="1" dirty="0" err="1"/>
              <a:t>Biogeosciences</a:t>
            </a:r>
            <a:r>
              <a:rPr lang="en-US" sz="1000" dirty="0"/>
              <a:t>, in </a:t>
            </a:r>
            <a:r>
              <a:rPr lang="en-US" sz="1000" dirty="0" smtClean="0"/>
              <a:t>press. McCoy</a:t>
            </a:r>
            <a:r>
              <a:rPr lang="en-US" sz="1000" dirty="0"/>
              <a:t>, D. </a:t>
            </a:r>
            <a:r>
              <a:rPr lang="en-US" sz="1000" dirty="0" smtClean="0"/>
              <a:t>with Burrows, S.</a:t>
            </a:r>
            <a:r>
              <a:rPr lang="en-US" sz="1000" b="1" dirty="0" smtClean="0"/>
              <a:t>, </a:t>
            </a:r>
            <a:r>
              <a:rPr lang="en-US" sz="1000" dirty="0"/>
              <a:t>Elliott, S. and </a:t>
            </a:r>
            <a:r>
              <a:rPr lang="en-US" sz="1000" dirty="0" smtClean="0"/>
              <a:t>4 </a:t>
            </a:r>
            <a:r>
              <a:rPr lang="en-US" sz="1000" dirty="0"/>
              <a:t>others. 2015. Natural aerosols explain seasonal and spatial patterns of Southern Ocean cloud albedo. </a:t>
            </a:r>
            <a:r>
              <a:rPr lang="en-US" sz="1000" i="1" dirty="0"/>
              <a:t>Science Advances</a:t>
            </a:r>
            <a:r>
              <a:rPr lang="en-US" sz="1000" dirty="0"/>
              <a:t> 6, 10.1126/sciadv.1500157</a:t>
            </a:r>
            <a:r>
              <a:rPr lang="en-US" sz="1000" dirty="0" smtClean="0"/>
              <a:t>. Elliott</a:t>
            </a:r>
            <a:r>
              <a:rPr lang="en-US" sz="1000" dirty="0"/>
              <a:t>, S</a:t>
            </a:r>
            <a:r>
              <a:rPr lang="en-US" sz="1000" b="1" dirty="0"/>
              <a:t>.</a:t>
            </a:r>
            <a:r>
              <a:rPr lang="en-US" sz="1000" dirty="0"/>
              <a:t> 2015. Comment on </a:t>
            </a:r>
            <a:r>
              <a:rPr lang="en-US" sz="1000" dirty="0" smtClean="0"/>
              <a:t>marine </a:t>
            </a:r>
            <a:r>
              <a:rPr lang="en-US" sz="1000" dirty="0"/>
              <a:t>emissions and atmospheric distributions of halocarbons and DMS, </a:t>
            </a:r>
            <a:r>
              <a:rPr lang="en-US" sz="1000" i="1" dirty="0"/>
              <a:t>Atmospheric Chemistry and Physics Discussions</a:t>
            </a:r>
            <a:r>
              <a:rPr lang="en-US" sz="1000" dirty="0"/>
              <a:t> 15, C5070-C5073</a:t>
            </a:r>
            <a:r>
              <a:rPr lang="en-US" sz="1000" dirty="0" smtClean="0"/>
              <a:t>.</a:t>
            </a:r>
            <a:endParaRPr lang="en-US" sz="1000" dirty="0"/>
          </a:p>
        </p:txBody>
      </p:sp>
      <p:sp>
        <p:nvSpPr>
          <p:cNvPr id="6155" name="TextBox 27"/>
          <p:cNvSpPr txBox="1">
            <a:spLocks noChangeArrowheads="1"/>
          </p:cNvSpPr>
          <p:nvPr/>
        </p:nvSpPr>
        <p:spPr bwMode="auto">
          <a:xfrm>
            <a:off x="4038600" y="609600"/>
            <a:ext cx="51207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66FF"/>
                </a:solidFill>
              </a:rPr>
              <a:t>Below: Development and benchmarking of </a:t>
            </a:r>
            <a:r>
              <a:rPr lang="en-US" sz="1600" dirty="0" err="1" smtClean="0">
                <a:solidFill>
                  <a:srgbClr val="0066FF"/>
                </a:solidFill>
              </a:rPr>
              <a:t>Phaeocystis</a:t>
            </a:r>
            <a:r>
              <a:rPr lang="en-US" sz="1600" dirty="0" smtClean="0">
                <a:solidFill>
                  <a:srgbClr val="0066FF"/>
                </a:solidFill>
              </a:rPr>
              <a:t>, a</a:t>
            </a:r>
          </a:p>
          <a:p>
            <a:r>
              <a:rPr lang="en-US" sz="1600" dirty="0">
                <a:solidFill>
                  <a:srgbClr val="0066FF"/>
                </a:solidFill>
              </a:rPr>
              <a:t>m</a:t>
            </a:r>
            <a:r>
              <a:rPr lang="en-US" sz="1600" dirty="0" smtClean="0">
                <a:solidFill>
                  <a:srgbClr val="0066FF"/>
                </a:solidFill>
              </a:rPr>
              <a:t>ajor polar sulfur producer. Cyanobacteria and others also</a:t>
            </a:r>
          </a:p>
          <a:p>
            <a:r>
              <a:rPr lang="en-US" sz="1600" dirty="0" smtClean="0">
                <a:solidFill>
                  <a:srgbClr val="0066FF"/>
                </a:solidFill>
              </a:rPr>
              <a:t>inserted and tested. </a:t>
            </a:r>
            <a:r>
              <a:rPr lang="en-US" sz="1600" dirty="0" err="1" smtClean="0">
                <a:solidFill>
                  <a:srgbClr val="0066FF"/>
                </a:solidFill>
              </a:rPr>
              <a:t>Bioinfluence</a:t>
            </a:r>
            <a:r>
              <a:rPr lang="en-US" sz="1600" dirty="0" smtClean="0">
                <a:solidFill>
                  <a:srgbClr val="0066FF"/>
                </a:solidFill>
              </a:rPr>
              <a:t> </a:t>
            </a:r>
            <a:r>
              <a:rPr lang="en-US" sz="1600" dirty="0" smtClean="0">
                <a:solidFill>
                  <a:srgbClr val="0066FF"/>
                </a:solidFill>
              </a:rPr>
              <a:t>strong </a:t>
            </a:r>
            <a:r>
              <a:rPr lang="en-US" sz="1600" dirty="0" smtClean="0">
                <a:solidFill>
                  <a:srgbClr val="0066FF"/>
                </a:solidFill>
              </a:rPr>
              <a:t>on regional</a:t>
            </a:r>
          </a:p>
          <a:p>
            <a:r>
              <a:rPr lang="en-US" sz="1600" dirty="0" smtClean="0">
                <a:solidFill>
                  <a:srgbClr val="0066FF"/>
                </a:solidFill>
              </a:rPr>
              <a:t>CCN</a:t>
            </a:r>
            <a:r>
              <a:rPr lang="en-US" sz="1600" smtClean="0">
                <a:solidFill>
                  <a:srgbClr val="0066FF"/>
                </a:solidFill>
              </a:rPr>
              <a:t>, </a:t>
            </a:r>
            <a:r>
              <a:rPr lang="en-US" sz="1600" smtClean="0">
                <a:solidFill>
                  <a:srgbClr val="0066FF"/>
                </a:solidFill>
              </a:rPr>
              <a:t>with</a:t>
            </a:r>
            <a:r>
              <a:rPr lang="en-US" sz="1600" smtClean="0">
                <a:solidFill>
                  <a:srgbClr val="0066FF"/>
                </a:solidFill>
              </a:rPr>
              <a:t> </a:t>
            </a:r>
            <a:r>
              <a:rPr lang="en-US" sz="1600" dirty="0" smtClean="0">
                <a:solidFill>
                  <a:srgbClr val="0066FF"/>
                </a:solidFill>
              </a:rPr>
              <a:t>sensitivity of Arctic sea ice and cloud structure.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28600" y="3352800"/>
            <a:ext cx="4038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Approach</a:t>
            </a:r>
            <a:endParaRPr lang="en-US" sz="2000" b="1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ACME and MPAS-O schemes tested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Production alongside protein synthesis</a:t>
            </a:r>
            <a:endParaRPr lang="en-US" baseline="-25000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Carry </a:t>
            </a:r>
            <a:r>
              <a:rPr lang="en-US" dirty="0" err="1"/>
              <a:t>p</a:t>
            </a:r>
            <a:r>
              <a:rPr lang="en-US" dirty="0" err="1" smtClean="0"/>
              <a:t>hytoS</a:t>
            </a:r>
            <a:r>
              <a:rPr lang="en-US" dirty="0" smtClean="0"/>
              <a:t> levels, DMSP, stressors, bacterial uptake as f(sulfur demand)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/>
              <a:t>R</a:t>
            </a:r>
            <a:r>
              <a:rPr lang="en-US" dirty="0" smtClean="0"/>
              <a:t>uns show sea ice depends on DMS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Now linking plankton to cloud classes</a:t>
            </a:r>
          </a:p>
        </p:txBody>
      </p:sp>
      <p:sp>
        <p:nvSpPr>
          <p:cNvPr id="16" name="Right Triangle 15"/>
          <p:cNvSpPr/>
          <p:nvPr/>
        </p:nvSpPr>
        <p:spPr>
          <a:xfrm>
            <a:off x="4267200" y="3352800"/>
            <a:ext cx="457200" cy="457200"/>
          </a:xfrm>
          <a:prstGeom prst="rt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NewPhaeo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7" t="14940" r="1708" b="36454"/>
          <a:stretch/>
        </p:blipFill>
        <p:spPr>
          <a:xfrm>
            <a:off x="4191000" y="1676400"/>
            <a:ext cx="4572000" cy="2177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357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sme sme</cp:lastModifiedBy>
  <cp:revision>140</cp:revision>
  <cp:lastPrinted>2011-02-14T15:11:22Z</cp:lastPrinted>
  <dcterms:created xsi:type="dcterms:W3CDTF">2011-02-14T15:10:16Z</dcterms:created>
  <dcterms:modified xsi:type="dcterms:W3CDTF">2015-11-19T19:23:52Z</dcterms:modified>
</cp:coreProperties>
</file>