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04800" y="1022065"/>
            <a:ext cx="3810000" cy="16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evaluate and improve the parallel computational performance of the CICE sea ice model in the global earth system model CESM, version 1</a:t>
            </a:r>
            <a:r>
              <a:rPr lang="en-US" dirty="0" smtClean="0"/>
              <a:t>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54874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Improved parallel performance of the CICE model in CESM1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343400" y="3857045"/>
            <a:ext cx="4573655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Introduced 3 new grid decompositions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/>
              <a:t>New halo masks improve performance by up to 25</a:t>
            </a:r>
            <a:r>
              <a:rPr lang="en-US" dirty="0" smtClean="0"/>
              <a:t>%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Optimized model performance </a:t>
            </a:r>
            <a:r>
              <a:rPr lang="en-US" dirty="0" smtClean="0"/>
              <a:t>for various task counts by up to 45%  </a:t>
            </a: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Runs efficiently for arbitrary MPI </a:t>
            </a:r>
            <a:r>
              <a:rPr lang="en-US" smtClean="0"/>
              <a:t>task counts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30255" y="6379093"/>
            <a:ext cx="8686800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/>
              <a:t>Craig, A.P., S. A. Mickelson, E. C. Hunke and D. A. Bailey. Improved parallel performance of the CICE model in CESM1.  </a:t>
            </a:r>
            <a:r>
              <a:rPr lang="en-US" sz="900" dirty="0" smtClean="0"/>
              <a:t>Int. J. </a:t>
            </a:r>
            <a:r>
              <a:rPr lang="en-US" sz="900" dirty="0"/>
              <a:t>High </a:t>
            </a:r>
            <a:r>
              <a:rPr lang="en-US" sz="900" dirty="0" err="1" smtClean="0"/>
              <a:t>Perf</a:t>
            </a:r>
            <a:r>
              <a:rPr lang="en-US" sz="900" dirty="0" smtClean="0"/>
              <a:t>. Comp. Appl.  </a:t>
            </a:r>
            <a:r>
              <a:rPr lang="en-US" sz="900" dirty="0"/>
              <a:t>DOI: 10.1177/</a:t>
            </a:r>
            <a:r>
              <a:rPr lang="en-US" sz="900" dirty="0" smtClean="0"/>
              <a:t>1094342014548771.</a:t>
            </a:r>
            <a:endParaRPr lang="en-US" sz="9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343400" y="2732782"/>
            <a:ext cx="46058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</a:rPr>
              <a:t>Examples of grid decomposition strategies available in CICE showing one color per processor:  (left) space-filling curves, (right) round robin. White blocks contain only land grid cells.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614747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Assess costs of CICE physics and </a:t>
            </a:r>
            <a:r>
              <a:rPr lang="en-US" dirty="0" smtClean="0"/>
              <a:t>numerical </a:t>
            </a:r>
            <a:r>
              <a:rPr lang="en-US" dirty="0" smtClean="0"/>
              <a:t>kernels for a range of MPI tasks (16, 64, 320, 1280)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Improve halo communication efficiency by </a:t>
            </a:r>
            <a:r>
              <a:rPr lang="en-US" dirty="0" smtClean="0"/>
              <a:t>using grid masks to eliminate unnecessary updates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Design new grid decompositions to improve communication characteristics among MPI tasks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Identify optimal combination of tasks, halo masking and grid decomposition</a:t>
            </a:r>
            <a:endParaRPr lang="en-US" dirty="0" smtClean="0"/>
          </a:p>
          <a:p>
            <a:pPr>
              <a:spcBef>
                <a:spcPct val="15000"/>
              </a:spcBef>
            </a:pPr>
            <a:endParaRPr lang="en-US" sz="1800" dirty="0"/>
          </a:p>
        </p:txBody>
      </p:sp>
      <p:pic>
        <p:nvPicPr>
          <p:cNvPr id="3" name="Picture 2" descr="Craig_etal_decomp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92961"/>
            <a:ext cx="4339300" cy="183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214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Elizabeth Hunke</cp:lastModifiedBy>
  <cp:revision>15</cp:revision>
  <dcterms:created xsi:type="dcterms:W3CDTF">2013-12-16T18:21:16Z</dcterms:created>
  <dcterms:modified xsi:type="dcterms:W3CDTF">2014-09-23T15:02:25Z</dcterms:modified>
</cp:coreProperties>
</file>