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5" d="100"/>
          <a:sy n="135" d="100"/>
        </p:scale>
        <p:origin x="-12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36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186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87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76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141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10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48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77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51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22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699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324F46-2AA9-6841-B0C8-DB8BF81337D8}" type="datetimeFigureOut">
              <a:rPr lang="en-US" smtClean="0"/>
              <a:t>9/22/14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F5D79-C545-DB4A-8ADA-131EF3E13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37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304800" y="1022065"/>
            <a:ext cx="3810000" cy="16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Objective</a:t>
            </a:r>
            <a:endParaRPr lang="en-US" sz="2000" b="1" dirty="0" smtClean="0"/>
          </a:p>
          <a:p>
            <a:r>
              <a:rPr lang="en-US" dirty="0" smtClean="0"/>
              <a:t>To </a:t>
            </a:r>
            <a:r>
              <a:rPr lang="en-US" dirty="0" smtClean="0"/>
              <a:t>evaluate and improve the parallel computational performance of the CICE sea ice model in the global earth system model CESM, version 1</a:t>
            </a:r>
            <a:r>
              <a:rPr lang="en-US" dirty="0" smtClean="0"/>
              <a:t>.</a:t>
            </a:r>
            <a:endParaRPr lang="en-US" baseline="-25000" dirty="0" smtClean="0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04800" y="154874"/>
            <a:ext cx="8839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smtClean="0"/>
              <a:t>Improved parallel performance of the CICE model in CESM1</a:t>
            </a:r>
            <a:endParaRPr lang="en-US" sz="2400" b="1" dirty="0">
              <a:latin typeface="Myriad Web Pro Condensed" pitchFamily="34" charset="0"/>
            </a:endParaRPr>
          </a:p>
        </p:txBody>
      </p:sp>
      <p:sp>
        <p:nvSpPr>
          <p:cNvPr id="6150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1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153" name="TextBox 24"/>
          <p:cNvSpPr txBox="1">
            <a:spLocks noChangeArrowheads="1"/>
          </p:cNvSpPr>
          <p:nvPr/>
        </p:nvSpPr>
        <p:spPr bwMode="auto">
          <a:xfrm>
            <a:off x="4343400" y="3857045"/>
            <a:ext cx="4573655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/>
              <a:t>Impact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Introduced 3 new grid decompositions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/>
              <a:t>New halo masks improve performance by up to 25</a:t>
            </a:r>
            <a:r>
              <a:rPr lang="en-US" dirty="0" smtClean="0"/>
              <a:t>% </a:t>
            </a:r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Optimized model performance </a:t>
            </a:r>
            <a:r>
              <a:rPr lang="en-US" dirty="0" smtClean="0"/>
              <a:t>for various task counts by up to 45%  </a:t>
            </a:r>
            <a:endParaRPr lang="en-US" dirty="0" smtClean="0"/>
          </a:p>
          <a:p>
            <a:pPr marL="285750" indent="-285750">
              <a:buFont typeface="Wingdings" charset="2"/>
              <a:buChar char="§"/>
            </a:pPr>
            <a:r>
              <a:rPr lang="en-US" dirty="0" smtClean="0"/>
              <a:t>Runs efficiently for arbitrary MPI </a:t>
            </a:r>
            <a:r>
              <a:rPr lang="en-US" smtClean="0"/>
              <a:t>task counts</a:t>
            </a:r>
            <a:endParaRPr lang="en-US" dirty="0" smtClean="0"/>
          </a:p>
        </p:txBody>
      </p:sp>
      <p:sp>
        <p:nvSpPr>
          <p:cNvPr id="27" name="TextBox 26"/>
          <p:cNvSpPr txBox="1"/>
          <p:nvPr/>
        </p:nvSpPr>
        <p:spPr>
          <a:xfrm>
            <a:off x="230255" y="6379093"/>
            <a:ext cx="8686800" cy="2308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sz="900" dirty="0"/>
              <a:t>Craig, A.P., S. A. Mickelson, E. C. Hunke and D. A. Bailey. Improved parallel performance of the CICE model in CESM1.  </a:t>
            </a:r>
            <a:r>
              <a:rPr lang="en-US" sz="900" dirty="0" smtClean="0"/>
              <a:t>Int. J. </a:t>
            </a:r>
            <a:r>
              <a:rPr lang="en-US" sz="900" dirty="0"/>
              <a:t>High </a:t>
            </a:r>
            <a:r>
              <a:rPr lang="en-US" sz="900" dirty="0" err="1" smtClean="0"/>
              <a:t>Perf</a:t>
            </a:r>
            <a:r>
              <a:rPr lang="en-US" sz="900" dirty="0" smtClean="0"/>
              <a:t>. Comp. Appl.  </a:t>
            </a:r>
            <a:r>
              <a:rPr lang="en-US" sz="900" dirty="0"/>
              <a:t>DOI: 10.1177/</a:t>
            </a:r>
            <a:r>
              <a:rPr lang="en-US" sz="900" dirty="0" smtClean="0"/>
              <a:t>1094342014548771.</a:t>
            </a:r>
            <a:endParaRPr lang="en-US" sz="900" i="1" dirty="0"/>
          </a:p>
        </p:txBody>
      </p:sp>
      <p:sp>
        <p:nvSpPr>
          <p:cNvPr id="6155" name="TextBox 27"/>
          <p:cNvSpPr txBox="1">
            <a:spLocks noChangeArrowheads="1"/>
          </p:cNvSpPr>
          <p:nvPr/>
        </p:nvSpPr>
        <p:spPr bwMode="auto">
          <a:xfrm>
            <a:off x="4343400" y="2732782"/>
            <a:ext cx="460586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dirty="0" smtClean="0">
                <a:solidFill>
                  <a:srgbClr val="3366FF"/>
                </a:solidFill>
              </a:rPr>
              <a:t>Examples of grid decomposition strategies available in CICE showing one color per processor:  (left) space-filling curves, (right) round robin. White blocks contain only land grid cells.</a:t>
            </a:r>
            <a:endParaRPr lang="en-US" sz="1600" dirty="0">
              <a:solidFill>
                <a:srgbClr val="3366FF"/>
              </a:solidFill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152400" y="2614747"/>
            <a:ext cx="3962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sz="2000" b="1" dirty="0"/>
              <a:t>Approach</a:t>
            </a:r>
            <a:endParaRPr lang="en-US" sz="2000" b="1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Assess costs of CICE physics and </a:t>
            </a:r>
            <a:r>
              <a:rPr lang="en-US" dirty="0" smtClean="0"/>
              <a:t>numerical </a:t>
            </a:r>
            <a:r>
              <a:rPr lang="en-US" dirty="0" smtClean="0"/>
              <a:t>kernels for a range of MPI tasks (16, 64, 320, 1280)</a:t>
            </a:r>
            <a:endParaRPr lang="en-US" dirty="0" smtClean="0"/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Improve halo communication efficiency by </a:t>
            </a:r>
            <a:r>
              <a:rPr lang="en-US" dirty="0" smtClean="0"/>
              <a:t>using grid masks to eliminate unnecessary updates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Design new grid decompositions to improve communication characteristics among MPI tasks</a:t>
            </a:r>
          </a:p>
          <a:p>
            <a:pPr marL="231775" indent="-231775">
              <a:spcBef>
                <a:spcPct val="15000"/>
              </a:spcBef>
              <a:buFontTx/>
              <a:buChar char="•"/>
            </a:pPr>
            <a:r>
              <a:rPr lang="en-US" dirty="0" smtClean="0"/>
              <a:t>Identify optimal combination of tasks, halo masking and grid decomposition</a:t>
            </a:r>
            <a:endParaRPr lang="en-US" dirty="0" smtClean="0"/>
          </a:p>
          <a:p>
            <a:pPr>
              <a:spcBef>
                <a:spcPct val="15000"/>
              </a:spcBef>
            </a:pPr>
            <a:endParaRPr lang="en-US" sz="1800" dirty="0"/>
          </a:p>
        </p:txBody>
      </p:sp>
      <p:pic>
        <p:nvPicPr>
          <p:cNvPr id="3" name="Picture 2" descr="Craig_etal_decomps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792961"/>
            <a:ext cx="4339300" cy="1837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0751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214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LANL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Hunke</dc:creator>
  <cp:lastModifiedBy>Elizabeth Hunke</cp:lastModifiedBy>
  <cp:revision>15</cp:revision>
  <dcterms:created xsi:type="dcterms:W3CDTF">2013-12-16T18:21:16Z</dcterms:created>
  <dcterms:modified xsi:type="dcterms:W3CDTF">2014-09-23T15:02:25Z</dcterms:modified>
</cp:coreProperties>
</file>