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2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DBFA82-F1B0-4EB6-A0B8-70A97996CD08}"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865844-A8C3-4862-B0D9-1AB62FB6D629}" type="slidenum">
              <a:rPr lang="en-US" smtClean="0"/>
              <a:t>‹#›</a:t>
            </a:fld>
            <a:endParaRPr lang="en-US"/>
          </a:p>
        </p:txBody>
      </p:sp>
    </p:spTree>
    <p:extLst>
      <p:ext uri="{BB962C8B-B14F-4D97-AF65-F5344CB8AC3E}">
        <p14:creationId xmlns:p14="http://schemas.microsoft.com/office/powerpoint/2010/main" val="52072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60271-A53C-48A6-B19A-FB22DCAD9B90}" type="slidenum">
              <a:rPr lang="en-US" smtClean="0"/>
              <a:t>1</a:t>
            </a:fld>
            <a:endParaRPr lang="en-US"/>
          </a:p>
        </p:txBody>
      </p:sp>
    </p:spTree>
    <p:extLst>
      <p:ext uri="{BB962C8B-B14F-4D97-AF65-F5344CB8AC3E}">
        <p14:creationId xmlns:p14="http://schemas.microsoft.com/office/powerpoint/2010/main" val="227425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20D4B1-5686-478A-A794-80E0A0FF9776}"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975771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0D4B1-5686-478A-A794-80E0A0FF9776}"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3297602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0D4B1-5686-478A-A794-80E0A0FF9776}"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210716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0D4B1-5686-478A-A794-80E0A0FF9776}"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105728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0D4B1-5686-478A-A794-80E0A0FF9776}"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282478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20D4B1-5686-478A-A794-80E0A0FF9776}"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192227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20D4B1-5686-478A-A794-80E0A0FF9776}" type="datetimeFigureOut">
              <a:rPr lang="en-US" smtClean="0"/>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256785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20D4B1-5686-478A-A794-80E0A0FF9776}" type="datetimeFigureOut">
              <a:rPr lang="en-US" smtClean="0"/>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1958216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0D4B1-5686-478A-A794-80E0A0FF9776}" type="datetimeFigureOut">
              <a:rPr lang="en-US" smtClean="0"/>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290343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0D4B1-5686-478A-A794-80E0A0FF9776}"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294878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0D4B1-5686-478A-A794-80E0A0FF9776}"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62D566-5D36-4071-87C6-EEF2DDCA4EDF}" type="slidenum">
              <a:rPr lang="en-US" smtClean="0"/>
              <a:t>‹#›</a:t>
            </a:fld>
            <a:endParaRPr lang="en-US"/>
          </a:p>
        </p:txBody>
      </p:sp>
    </p:spTree>
    <p:extLst>
      <p:ext uri="{BB962C8B-B14F-4D97-AF65-F5344CB8AC3E}">
        <p14:creationId xmlns:p14="http://schemas.microsoft.com/office/powerpoint/2010/main" val="3819338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0D4B1-5686-478A-A794-80E0A0FF9776}" type="datetimeFigureOut">
              <a:rPr lang="en-US" smtClean="0"/>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62D566-5D36-4071-87C6-EEF2DDCA4EDF}" type="slidenum">
              <a:rPr lang="en-US" smtClean="0"/>
              <a:t>‹#›</a:t>
            </a:fld>
            <a:endParaRPr lang="en-US"/>
          </a:p>
        </p:txBody>
      </p:sp>
    </p:spTree>
    <p:extLst>
      <p:ext uri="{BB962C8B-B14F-4D97-AF65-F5344CB8AC3E}">
        <p14:creationId xmlns:p14="http://schemas.microsoft.com/office/powerpoint/2010/main" val="2004011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3" descr="http://www.cgd.ucar.edu/ccr/hteng/jerry/yr3-7/fig/fig4.siglvl90.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76200"/>
            <a:ext cx="451485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defTabSz="914400" eaLnBrk="1" fontAlgn="base" hangingPunct="1">
              <a:spcBef>
                <a:spcPct val="15000"/>
              </a:spcBef>
              <a:spcAft>
                <a:spcPct val="0"/>
              </a:spcAft>
            </a:pPr>
            <a:endParaRPr lang="en-US" altLang="en-US" smtClean="0">
              <a:solidFill>
                <a:prstClr val="black"/>
              </a:solidFill>
              <a:latin typeface="Calibri" pitchFamily="34" charset="0"/>
            </a:endParaRPr>
          </a:p>
        </p:txBody>
      </p:sp>
      <p:sp>
        <p:nvSpPr>
          <p:cNvPr id="14" name="Rectangle 3"/>
          <p:cNvSpPr>
            <a:spLocks noChangeArrowheads="1"/>
          </p:cNvSpPr>
          <p:nvPr/>
        </p:nvSpPr>
        <p:spPr bwMode="auto">
          <a:xfrm>
            <a:off x="76200" y="2514600"/>
            <a:ext cx="4038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31775" marR="0" lvl="0" indent="-231775" algn="ctr" defTabSz="914400" eaLnBrk="1" fontAlgn="base" latinLnBrk="0" hangingPunct="1">
              <a:lnSpc>
                <a:spcPct val="100000"/>
              </a:lnSpc>
              <a:spcBef>
                <a:spcPct val="15000"/>
              </a:spcBef>
              <a:spcAft>
                <a:spcPct val="0"/>
              </a:spcAft>
              <a:buClrTx/>
              <a:buSzTx/>
              <a:buFontTx/>
              <a:buNone/>
              <a:tabLst/>
              <a:defRPr/>
            </a:pPr>
            <a:r>
              <a:rPr kumimoji="0" lang="en-US" altLang="en-US" sz="2000" b="1" i="0" u="none" strike="noStrike" kern="0" cap="none" spc="0" normalizeH="0" baseline="0" noProof="0" smtClean="0">
                <a:ln>
                  <a:noFill/>
                </a:ln>
                <a:solidFill>
                  <a:prstClr val="black"/>
                </a:solidFill>
                <a:effectLst/>
                <a:uLnTx/>
                <a:uFillTx/>
                <a:latin typeface="Calibri" pitchFamily="34" charset="0"/>
                <a:cs typeface="Arial" charset="0"/>
              </a:rPr>
              <a:t>Approach</a:t>
            </a:r>
          </a:p>
          <a:p>
            <a:pPr marL="231775" marR="0" lvl="0" indent="-231775" defTabSz="914400" eaLnBrk="1" fontAlgn="base" latinLnBrk="0" hangingPunct="1">
              <a:lnSpc>
                <a:spcPct val="100000"/>
              </a:lnSpc>
              <a:spcBef>
                <a:spcPct val="15000"/>
              </a:spcBef>
              <a:spcAft>
                <a:spcPct val="0"/>
              </a:spcAft>
              <a:buClrTx/>
              <a:buSzTx/>
              <a:buFontTx/>
              <a:buChar char="•"/>
              <a:tabLst/>
              <a:defRPr/>
            </a:pPr>
            <a:r>
              <a:rPr kumimoji="0" lang="en-US" altLang="en-US" sz="1800" b="0" i="0" u="none" strike="noStrike" kern="0" cap="none" spc="0" normalizeH="0" baseline="0" noProof="0" smtClean="0">
                <a:ln>
                  <a:noFill/>
                </a:ln>
                <a:solidFill>
                  <a:prstClr val="black"/>
                </a:solidFill>
                <a:effectLst/>
                <a:uLnTx/>
                <a:uFillTx/>
                <a:latin typeface="Arial" charset="0"/>
                <a:cs typeface="Arial" charset="0"/>
              </a:rPr>
              <a:t>All 262 ensemble members from uninitialized CMIP5 models are analyzed to show 10 members simulate the current observed hiatus when internal variability in the models happens, by chance, to sync up with the observed internal variability, but there is no predictive value</a:t>
            </a:r>
          </a:p>
          <a:p>
            <a:pPr marL="231775" marR="0" lvl="0" indent="-231775" defTabSz="914400" eaLnBrk="1" fontAlgn="base" latinLnBrk="0" hangingPunct="1">
              <a:lnSpc>
                <a:spcPct val="100000"/>
              </a:lnSpc>
              <a:spcBef>
                <a:spcPct val="15000"/>
              </a:spcBef>
              <a:spcAft>
                <a:spcPct val="0"/>
              </a:spcAft>
              <a:buClrTx/>
              <a:buSzTx/>
              <a:buFontTx/>
              <a:buChar char="•"/>
              <a:tabLst/>
              <a:defRPr/>
            </a:pPr>
            <a:r>
              <a:rPr kumimoji="0" lang="en-US" altLang="en-US" sz="1800" b="0" i="0" u="none" strike="noStrike" kern="0" cap="none" spc="0" normalizeH="0" baseline="0" noProof="0" smtClean="0">
                <a:ln>
                  <a:noFill/>
                </a:ln>
                <a:solidFill>
                  <a:prstClr val="black"/>
                </a:solidFill>
                <a:effectLst/>
                <a:uLnTx/>
                <a:uFillTx/>
                <a:latin typeface="Arial" charset="0"/>
                <a:cs typeface="Arial" charset="0"/>
              </a:rPr>
              <a:t>The set of 16 initialized CMIP5 models  is analyzed for predictions of the hiatus made from the mid-1990s</a:t>
            </a:r>
          </a:p>
        </p:txBody>
      </p:sp>
      <p:sp>
        <p:nvSpPr>
          <p:cNvPr id="15" name="Rectangle 5"/>
          <p:cNvSpPr>
            <a:spLocks noChangeArrowheads="1"/>
          </p:cNvSpPr>
          <p:nvPr/>
        </p:nvSpPr>
        <p:spPr bwMode="auto">
          <a:xfrm>
            <a:off x="-152400" y="0"/>
            <a:ext cx="9525000" cy="830263"/>
          </a:xfrm>
          <a:prstGeom prst="rect">
            <a:avLst/>
          </a:prstGeom>
          <a:noFill/>
          <a:ln w="9525">
            <a:noFill/>
            <a:miter lim="800000"/>
            <a:headEnd/>
            <a:tailEnd/>
          </a:ln>
        </p:spPr>
        <p:txBody>
          <a:bodyPr>
            <a:spAutoFit/>
          </a:bodyPr>
          <a:lstStyle/>
          <a:p>
            <a:pPr algn="ctr" defTabSz="914400" fontAlgn="base">
              <a:spcBef>
                <a:spcPct val="0"/>
              </a:spcBef>
              <a:spcAft>
                <a:spcPct val="0"/>
              </a:spcAft>
              <a:defRPr/>
            </a:pPr>
            <a:r>
              <a:rPr lang="en-US" sz="2400" b="1" dirty="0">
                <a:solidFill>
                  <a:prstClr val="black"/>
                </a:solidFill>
                <a:latin typeface="Arial" charset="0"/>
                <a:cs typeface="Arial" charset="0"/>
              </a:rPr>
              <a:t>Could we have predicted the early-2000s hiatus of global warming in the 1990s?</a:t>
            </a:r>
            <a:endParaRPr lang="en-US" sz="2400" b="1" dirty="0">
              <a:solidFill>
                <a:prstClr val="black"/>
              </a:solidFill>
              <a:cs typeface="Arial" pitchFamily="34" charset="0"/>
            </a:endParaRPr>
          </a:p>
        </p:txBody>
      </p:sp>
      <p:sp>
        <p:nvSpPr>
          <p:cNvPr id="16" name="Rectangle 19"/>
          <p:cNvSpPr>
            <a:spLocks noChangeArrowheads="1"/>
          </p:cNvSpPr>
          <p:nvPr/>
        </p:nvSpPr>
        <p:spPr bwMode="auto">
          <a:xfrm>
            <a:off x="4495800" y="685800"/>
            <a:ext cx="4343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914400" eaLnBrk="1" fontAlgn="base" hangingPunct="1">
              <a:spcBef>
                <a:spcPct val="0"/>
              </a:spcBef>
              <a:spcAft>
                <a:spcPct val="0"/>
              </a:spcAft>
            </a:pPr>
            <a:endParaRPr lang="en-US" altLang="en-US" smtClean="0">
              <a:solidFill>
                <a:prstClr val="black"/>
              </a:solidFill>
              <a:latin typeface="Calibri" pitchFamily="34" charset="0"/>
            </a:endParaRPr>
          </a:p>
        </p:txBody>
      </p:sp>
      <p:sp>
        <p:nvSpPr>
          <p:cNvPr id="17" name="Rectangle 20"/>
          <p:cNvSpPr>
            <a:spLocks noChangeArrowheads="1"/>
          </p:cNvSpPr>
          <p:nvPr/>
        </p:nvSpPr>
        <p:spPr bwMode="auto">
          <a:xfrm>
            <a:off x="4343400" y="914400"/>
            <a:ext cx="4419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914400" eaLnBrk="1" fontAlgn="base" hangingPunct="1">
              <a:spcBef>
                <a:spcPct val="0"/>
              </a:spcBef>
              <a:spcAft>
                <a:spcPct val="0"/>
              </a:spcAft>
            </a:pPr>
            <a:endParaRPr lang="en-US" altLang="en-US" smtClean="0">
              <a:solidFill>
                <a:prstClr val="black"/>
              </a:solidFill>
              <a:latin typeface="Calibri" pitchFamily="34" charset="0"/>
            </a:endParaRPr>
          </a:p>
        </p:txBody>
      </p:sp>
      <p:sp>
        <p:nvSpPr>
          <p:cNvPr id="18" name="TextBox 24"/>
          <p:cNvSpPr txBox="1">
            <a:spLocks noChangeArrowheads="1"/>
          </p:cNvSpPr>
          <p:nvPr/>
        </p:nvSpPr>
        <p:spPr bwMode="auto">
          <a:xfrm>
            <a:off x="4038600" y="4038600"/>
            <a:ext cx="5257800" cy="2338388"/>
          </a:xfrm>
          <a:prstGeom prst="rect">
            <a:avLst/>
          </a:prstGeom>
          <a:noFill/>
          <a:ln w="9525">
            <a:noFill/>
            <a:miter lim="800000"/>
            <a:headEnd/>
            <a:tailEnd/>
          </a:ln>
        </p:spPr>
        <p:txBody>
          <a:bodyPr>
            <a:spAutoFit/>
          </a:bodyPr>
          <a:lstStyle/>
          <a:p>
            <a:pPr algn="ctr" defTabSz="914400" fontAlgn="base">
              <a:spcBef>
                <a:spcPct val="0"/>
              </a:spcBef>
              <a:spcAft>
                <a:spcPct val="0"/>
              </a:spcAft>
              <a:defRPr/>
            </a:pPr>
            <a:r>
              <a:rPr lang="en-US" sz="2000" b="1" dirty="0">
                <a:solidFill>
                  <a:prstClr val="black"/>
                </a:solidFill>
                <a:cs typeface="Arial" pitchFamily="34" charset="0"/>
              </a:rPr>
              <a:t>Impact</a:t>
            </a:r>
          </a:p>
          <a:p>
            <a:pPr defTabSz="914400" fontAlgn="base">
              <a:spcBef>
                <a:spcPct val="0"/>
              </a:spcBef>
              <a:spcAft>
                <a:spcPct val="0"/>
              </a:spcAft>
              <a:defRPr/>
            </a:pPr>
            <a:r>
              <a:rPr lang="en-US" dirty="0">
                <a:solidFill>
                  <a:prstClr val="black"/>
                </a:solidFill>
                <a:latin typeface="Arial" charset="0"/>
                <a:cs typeface="Arial" charset="0"/>
              </a:rPr>
              <a:t>If the recent methodology of initialized decadal climate prediction could have been applied in the mid-1990s using the CMIP5 multi-models, both the negative phase of the IPO in the early 2000s as well as the hiatus could have been simulated, with the multi-model average performing better than most of the individual models. </a:t>
            </a:r>
            <a:endParaRPr lang="en-US" dirty="0">
              <a:solidFill>
                <a:prstClr val="black"/>
              </a:solidFill>
              <a:cs typeface="Arial" pitchFamily="34" charset="0"/>
            </a:endParaRPr>
          </a:p>
        </p:txBody>
      </p:sp>
      <p:sp>
        <p:nvSpPr>
          <p:cNvPr id="19" name="TextBox 18"/>
          <p:cNvSpPr txBox="1"/>
          <p:nvPr/>
        </p:nvSpPr>
        <p:spPr>
          <a:xfrm>
            <a:off x="1371600" y="6324600"/>
            <a:ext cx="6477000" cy="461963"/>
          </a:xfrm>
          <a:prstGeom prst="rect">
            <a:avLst/>
          </a:prstGeom>
          <a:solidFill>
            <a:sysClr val="window" lastClr="FFFFFF"/>
          </a:solidFill>
          <a:ln w="25400" cap="flat" cmpd="sng" algn="ctr">
            <a:solidFill>
              <a:sysClr val="windowText" lastClr="000000"/>
            </a:solidFill>
            <a:prstDash val="solid"/>
          </a:ln>
          <a:effec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a:ea typeface="+mn-ea"/>
                <a:cs typeface="+mn-cs"/>
              </a:rPr>
              <a:t>Meehl, G.A., H. </a:t>
            </a:r>
            <a:r>
              <a:rPr kumimoji="0" lang="en-US" sz="1200" b="0" i="0" u="none" strike="noStrike" kern="0" cap="none" spc="0" normalizeH="0" baseline="0" noProof="0" dirty="0" err="1">
                <a:ln>
                  <a:noFill/>
                </a:ln>
                <a:solidFill>
                  <a:prstClr val="black"/>
                </a:solidFill>
                <a:effectLst/>
                <a:uLnTx/>
                <a:uFillTx/>
                <a:latin typeface="Calibri"/>
                <a:ea typeface="+mn-ea"/>
                <a:cs typeface="+mn-cs"/>
              </a:rPr>
              <a:t>Teng</a:t>
            </a:r>
            <a:r>
              <a:rPr kumimoji="0" lang="en-US" sz="1200" b="0" i="0" u="none" strike="noStrike" kern="0" cap="none" spc="0" normalizeH="0" baseline="0" noProof="0" dirty="0">
                <a:ln>
                  <a:noFill/>
                </a:ln>
                <a:solidFill>
                  <a:prstClr val="black"/>
                </a:solidFill>
                <a:effectLst/>
                <a:uLnTx/>
                <a:uFillTx/>
                <a:latin typeface="Calibri"/>
                <a:ea typeface="+mn-ea"/>
                <a:cs typeface="+mn-cs"/>
              </a:rPr>
              <a:t> and J.M. </a:t>
            </a:r>
            <a:r>
              <a:rPr kumimoji="0" lang="en-US" sz="1200" b="0" i="0" u="none" strike="noStrike" kern="0" cap="none" spc="0" normalizeH="0" baseline="0" noProof="0" dirty="0" err="1">
                <a:ln>
                  <a:noFill/>
                </a:ln>
                <a:solidFill>
                  <a:prstClr val="black"/>
                </a:solidFill>
                <a:effectLst/>
                <a:uLnTx/>
                <a:uFillTx/>
                <a:latin typeface="Calibri"/>
                <a:ea typeface="+mn-ea"/>
                <a:cs typeface="+mn-cs"/>
              </a:rPr>
              <a:t>Arblaster</a:t>
            </a:r>
            <a:r>
              <a:rPr kumimoji="0" lang="en-US" sz="1200" b="0" i="0" u="none" strike="noStrike" kern="0" cap="none" spc="0" normalizeH="0" baseline="0" noProof="0" dirty="0">
                <a:ln>
                  <a:noFill/>
                </a:ln>
                <a:solidFill>
                  <a:prstClr val="black"/>
                </a:solidFill>
                <a:effectLst/>
                <a:uLnTx/>
                <a:uFillTx/>
                <a:latin typeface="Calibri"/>
                <a:ea typeface="+mn-ea"/>
                <a:cs typeface="+mn-cs"/>
              </a:rPr>
              <a:t>, 2014: Climate model simulations of the observed early-2000s hiatus of global warming.  </a:t>
            </a:r>
            <a:r>
              <a:rPr kumimoji="0" lang="en-US" sz="1200" b="0" i="1" u="none" strike="noStrike" kern="0" cap="none" spc="0" normalizeH="0" baseline="0" noProof="0" dirty="0">
                <a:ln>
                  <a:noFill/>
                </a:ln>
                <a:solidFill>
                  <a:prstClr val="black"/>
                </a:solidFill>
                <a:effectLst/>
                <a:uLnTx/>
                <a:uFillTx/>
                <a:latin typeface="Calibri"/>
                <a:ea typeface="+mn-ea"/>
                <a:cs typeface="+mn-cs"/>
              </a:rPr>
              <a:t>Nature Climate Change</a:t>
            </a:r>
            <a:r>
              <a:rPr kumimoji="0" lang="en-US" sz="1200" b="0" i="0" u="none" strike="noStrike" kern="0" cap="none" spc="0" normalizeH="0" baseline="0" noProof="0" dirty="0">
                <a:ln>
                  <a:noFill/>
                </a:ln>
                <a:solidFill>
                  <a:prstClr val="black"/>
                </a:solidFill>
                <a:effectLst/>
                <a:uLnTx/>
                <a:uFillTx/>
                <a:latin typeface="Calibri"/>
                <a:ea typeface="+mn-ea"/>
                <a:cs typeface="+mn-cs"/>
              </a:rPr>
              <a:t>, doi:10.1038/NCLIMATE0549.</a:t>
            </a:r>
          </a:p>
        </p:txBody>
      </p:sp>
      <p:sp>
        <p:nvSpPr>
          <p:cNvPr id="20" name="Rectangle 4"/>
          <p:cNvSpPr>
            <a:spLocks noChangeArrowheads="1"/>
          </p:cNvSpPr>
          <p:nvPr/>
        </p:nvSpPr>
        <p:spPr bwMode="auto">
          <a:xfrm>
            <a:off x="-152400" y="838200"/>
            <a:ext cx="5181600" cy="2133600"/>
          </a:xfrm>
          <a:prstGeom prst="rect">
            <a:avLst/>
          </a:prstGeom>
          <a:noFill/>
          <a:ln w="9525">
            <a:noFill/>
            <a:miter lim="800000"/>
            <a:headEnd/>
            <a:tailEnd/>
          </a:ln>
        </p:spPr>
        <p:txBody>
          <a:bodyPr/>
          <a:lstStyle/>
          <a:p>
            <a:pPr marL="231775" indent="-231775" algn="ctr" defTabSz="914400" fontAlgn="base">
              <a:spcBef>
                <a:spcPct val="15000"/>
              </a:spcBef>
              <a:spcAft>
                <a:spcPct val="0"/>
              </a:spcAft>
              <a:defRPr/>
            </a:pPr>
            <a:r>
              <a:rPr lang="en-US" sz="2000" b="1" dirty="0">
                <a:solidFill>
                  <a:prstClr val="black"/>
                </a:solidFill>
                <a:cs typeface="Arial" pitchFamily="34" charset="0"/>
              </a:rPr>
              <a:t>Objective</a:t>
            </a:r>
          </a:p>
          <a:p>
            <a:pPr marL="231775" defTabSz="914400" fontAlgn="base">
              <a:spcAft>
                <a:spcPct val="0"/>
              </a:spcAft>
              <a:defRPr/>
            </a:pPr>
            <a:r>
              <a:rPr lang="en-US" dirty="0">
                <a:solidFill>
                  <a:prstClr val="black"/>
                </a:solidFill>
                <a:latin typeface="Arial" charset="0"/>
                <a:cs typeface="Arial" charset="0"/>
              </a:rPr>
              <a:t>Determine if climate models could have predicted, in the  1990s, the recent            slow-down of global warming, the            “early-2000s hiatus”, using either    uninitialized or initialized climate models</a:t>
            </a:r>
            <a:endParaRPr lang="en-US" b="1" dirty="0">
              <a:solidFill>
                <a:prstClr val="black"/>
              </a:solidFill>
              <a:cs typeface="Arial" pitchFamily="34" charset="0"/>
            </a:endParaRPr>
          </a:p>
        </p:txBody>
      </p:sp>
      <p:sp>
        <p:nvSpPr>
          <p:cNvPr id="21" name="TextBox 12"/>
          <p:cNvSpPr txBox="1">
            <a:spLocks noChangeArrowheads="1"/>
          </p:cNvSpPr>
          <p:nvPr/>
        </p:nvSpPr>
        <p:spPr bwMode="auto">
          <a:xfrm>
            <a:off x="3962400" y="3124200"/>
            <a:ext cx="5257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200" b="0" i="0" u="none" strike="noStrike" kern="0" cap="none" spc="0" normalizeH="0" baseline="0" noProof="0" smtClean="0">
                <a:ln>
                  <a:noFill/>
                </a:ln>
                <a:solidFill>
                  <a:srgbClr val="00B0F0"/>
                </a:solidFill>
                <a:effectLst/>
                <a:uLnTx/>
                <a:uFillTx/>
                <a:latin typeface="Arial" charset="0"/>
                <a:cs typeface="Arial" charset="0"/>
              </a:rPr>
              <a:t>Surface air temperature patterns for prediction of the IPO transition in the late 1990s.  The observed negative IPO pattern (a) is simulated in a 3-7 year average prediction initialized in 1996 for years 1998-2002 (b).  This initialized prediction is closer to the observations than either a persistence prediction (c) or a free-running uninitialized prediction (d);  stippling indicates 10% significance.</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prstClr val="black"/>
              </a:solidFill>
              <a:effectLst/>
              <a:uLnTx/>
              <a:uFillTx/>
              <a:latin typeface="Arial" charset="0"/>
              <a:cs typeface="Arial" charset="0"/>
            </a:endParaRPr>
          </a:p>
        </p:txBody>
      </p:sp>
    </p:spTree>
    <p:extLst>
      <p:ext uri="{BB962C8B-B14F-4D97-AF65-F5344CB8AC3E}">
        <p14:creationId xmlns:p14="http://schemas.microsoft.com/office/powerpoint/2010/main" val="1510041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269</Words>
  <Application>Microsoft Office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2014-12-08T22:19:08Z</dcterms:created>
  <dcterms:modified xsi:type="dcterms:W3CDTF">2014-12-08T22:20:19Z</dcterms:modified>
</cp:coreProperties>
</file>