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303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3"/>
            <a:ext cx="8229600" cy="4525963"/>
          </a:xfrm>
          <a:prstGeom prst="rect">
            <a:avLst/>
          </a:prstGeom>
        </p:spPr>
        <p:txBody>
          <a:bodyPr vert="eaVert" lIns="91399" tIns="45700" rIns="91399" bIns="457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4211968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lIns="91399" tIns="45700" rIns="91399" bIns="45700"/>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lIns="91399" tIns="45700" rIns="91399" bIns="457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6097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670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a:prstGeom prst="rect">
            <a:avLst/>
          </a:prstGeom>
        </p:spPr>
        <p:txBody>
          <a:bodyPr lIns="91399" tIns="45700" rIns="91399" bIns="45700" anchor="t"/>
          <a:lstStyle>
            <a:lvl1pPr algn="l">
              <a:defRPr sz="39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lIns="91399" tIns="45700" rIns="91399" bIns="45700" anchor="b"/>
          <a:lstStyle>
            <a:lvl1pPr marL="0" indent="0">
              <a:buNone/>
              <a:defRPr sz="2000">
                <a:solidFill>
                  <a:schemeClr val="tx1">
                    <a:tint val="75000"/>
                  </a:schemeClr>
                </a:solidFill>
              </a:defRPr>
            </a:lvl1pPr>
            <a:lvl2pPr marL="456996" indent="0">
              <a:buNone/>
              <a:defRPr sz="1800">
                <a:solidFill>
                  <a:schemeClr val="tx1">
                    <a:tint val="75000"/>
                  </a:schemeClr>
                </a:solidFill>
              </a:defRPr>
            </a:lvl2pPr>
            <a:lvl3pPr marL="913996" indent="0">
              <a:buNone/>
              <a:defRPr sz="1600">
                <a:solidFill>
                  <a:schemeClr val="tx1">
                    <a:tint val="75000"/>
                  </a:schemeClr>
                </a:solidFill>
              </a:defRPr>
            </a:lvl3pPr>
            <a:lvl4pPr marL="1370992" indent="0">
              <a:buNone/>
              <a:defRPr sz="1400">
                <a:solidFill>
                  <a:schemeClr val="tx1">
                    <a:tint val="75000"/>
                  </a:schemeClr>
                </a:solidFill>
              </a:defRPr>
            </a:lvl4pPr>
            <a:lvl5pPr marL="1827989" indent="0">
              <a:buNone/>
              <a:defRPr sz="1400">
                <a:solidFill>
                  <a:schemeClr val="tx1">
                    <a:tint val="75000"/>
                  </a:schemeClr>
                </a:solidFill>
              </a:defRPr>
            </a:lvl5pPr>
            <a:lvl6pPr marL="2284988" indent="0">
              <a:buNone/>
              <a:defRPr sz="1400">
                <a:solidFill>
                  <a:schemeClr val="tx1">
                    <a:tint val="75000"/>
                  </a:schemeClr>
                </a:solidFill>
              </a:defRPr>
            </a:lvl6pPr>
            <a:lvl7pPr marL="2741984" indent="0">
              <a:buNone/>
              <a:defRPr sz="1400">
                <a:solidFill>
                  <a:schemeClr val="tx1">
                    <a:tint val="75000"/>
                  </a:schemeClr>
                </a:solidFill>
              </a:defRPr>
            </a:lvl7pPr>
            <a:lvl8pPr marL="3198982" indent="0">
              <a:buNone/>
              <a:defRPr sz="1400">
                <a:solidFill>
                  <a:schemeClr val="tx1">
                    <a:tint val="75000"/>
                  </a:schemeClr>
                </a:solidFill>
              </a:defRPr>
            </a:lvl8pPr>
            <a:lvl9pPr marL="365598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1448139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a:prstGeom prst="rect">
            <a:avLst/>
          </a:prstGeom>
        </p:spPr>
        <p:txBody>
          <a:bodyPr lIns="91399" tIns="45700" rIns="91399" bIns="4570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a:prstGeom prst="rect">
            <a:avLst/>
          </a:prstGeom>
        </p:spPr>
        <p:txBody>
          <a:bodyPr lIns="91399" tIns="45700" rIns="91399" bIns="4570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256188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a:prstGeom prst="rect">
            <a:avLst/>
          </a:prstGeom>
        </p:spPr>
        <p:txBody>
          <a:bodyPr lIns="91399" tIns="45700" rIns="91399" bIns="45700" anchor="b"/>
          <a:lstStyle>
            <a:lvl1pPr marL="0" indent="0">
              <a:buNone/>
              <a:defRPr sz="2400" b="1"/>
            </a:lvl1pPr>
            <a:lvl2pPr marL="456996" indent="0">
              <a:buNone/>
              <a:defRPr sz="2000" b="1"/>
            </a:lvl2pPr>
            <a:lvl3pPr marL="913996" indent="0">
              <a:buNone/>
              <a:defRPr sz="1800" b="1"/>
            </a:lvl3pPr>
            <a:lvl4pPr marL="1370992" indent="0">
              <a:buNone/>
              <a:defRPr sz="1600" b="1"/>
            </a:lvl4pPr>
            <a:lvl5pPr marL="1827989" indent="0">
              <a:buNone/>
              <a:defRPr sz="1600" b="1"/>
            </a:lvl5pPr>
            <a:lvl6pPr marL="2284988" indent="0">
              <a:buNone/>
              <a:defRPr sz="1600" b="1"/>
            </a:lvl6pPr>
            <a:lvl7pPr marL="2741984" indent="0">
              <a:buNone/>
              <a:defRPr sz="1600" b="1"/>
            </a:lvl7pPr>
            <a:lvl8pPr marL="3198982" indent="0">
              <a:buNone/>
              <a:defRPr sz="1600" b="1"/>
            </a:lvl8pPr>
            <a:lvl9pPr marL="365598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a:prstGeom prst="rect">
            <a:avLst/>
          </a:prstGeom>
        </p:spPr>
        <p:txBody>
          <a:bodyPr lIns="91399" tIns="45700" rIns="91399" bIns="4570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lIns="91399" tIns="45700" rIns="91399" bIns="45700" anchor="b"/>
          <a:lstStyle>
            <a:lvl1pPr marL="0" indent="0">
              <a:buNone/>
              <a:defRPr sz="2400" b="1"/>
            </a:lvl1pPr>
            <a:lvl2pPr marL="456996" indent="0">
              <a:buNone/>
              <a:defRPr sz="2000" b="1"/>
            </a:lvl2pPr>
            <a:lvl3pPr marL="913996" indent="0">
              <a:buNone/>
              <a:defRPr sz="1800" b="1"/>
            </a:lvl3pPr>
            <a:lvl4pPr marL="1370992" indent="0">
              <a:buNone/>
              <a:defRPr sz="1600" b="1"/>
            </a:lvl4pPr>
            <a:lvl5pPr marL="1827989" indent="0">
              <a:buNone/>
              <a:defRPr sz="1600" b="1"/>
            </a:lvl5pPr>
            <a:lvl6pPr marL="2284988" indent="0">
              <a:buNone/>
              <a:defRPr sz="1600" b="1"/>
            </a:lvl6pPr>
            <a:lvl7pPr marL="2741984" indent="0">
              <a:buNone/>
              <a:defRPr sz="1600" b="1"/>
            </a:lvl7pPr>
            <a:lvl8pPr marL="3198982" indent="0">
              <a:buNone/>
              <a:defRPr sz="1600" b="1"/>
            </a:lvl8pPr>
            <a:lvl9pPr marL="365598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lIns="91399" tIns="45700" rIns="91399" bIns="4570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3269264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36964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2192695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lIns="91399" tIns="45700" rIns="91399" bIns="45700"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lIns="91399" tIns="45700" rIns="91399" bIns="4570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0"/>
            <a:ext cx="3008313" cy="4691063"/>
          </a:xfrm>
          <a:prstGeom prst="rect">
            <a:avLst/>
          </a:prstGeom>
        </p:spPr>
        <p:txBody>
          <a:bodyPr lIns="91399" tIns="45700" rIns="91399" bIns="45700"/>
          <a:lstStyle>
            <a:lvl1pPr marL="0" indent="0">
              <a:buNone/>
              <a:defRPr sz="1400"/>
            </a:lvl1pPr>
            <a:lvl2pPr marL="456996" indent="0">
              <a:buNone/>
              <a:defRPr sz="1200"/>
            </a:lvl2pPr>
            <a:lvl3pPr marL="913996" indent="0">
              <a:buNone/>
              <a:defRPr sz="1000"/>
            </a:lvl3pPr>
            <a:lvl4pPr marL="1370992" indent="0">
              <a:buNone/>
              <a:defRPr sz="900"/>
            </a:lvl4pPr>
            <a:lvl5pPr marL="1827989" indent="0">
              <a:buNone/>
              <a:defRPr sz="900"/>
            </a:lvl5pPr>
            <a:lvl6pPr marL="2284988" indent="0">
              <a:buNone/>
              <a:defRPr sz="900"/>
            </a:lvl6pPr>
            <a:lvl7pPr marL="2741984" indent="0">
              <a:buNone/>
              <a:defRPr sz="900"/>
            </a:lvl7pPr>
            <a:lvl8pPr marL="3198982" indent="0">
              <a:buNone/>
              <a:defRPr sz="900"/>
            </a:lvl8pPr>
            <a:lvl9pPr marL="365598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843832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2"/>
            <a:ext cx="5486400" cy="566738"/>
          </a:xfrm>
          <a:prstGeom prst="rect">
            <a:avLst/>
          </a:prstGeom>
        </p:spPr>
        <p:txBody>
          <a:bodyPr lIns="91399" tIns="45700" rIns="91399" bIns="45700"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lIns="91399" tIns="45700" rIns="91399" bIns="45700"/>
          <a:lstStyle>
            <a:lvl1pPr marL="0" indent="0">
              <a:buNone/>
              <a:defRPr sz="3200"/>
            </a:lvl1pPr>
            <a:lvl2pPr marL="456996" indent="0">
              <a:buNone/>
              <a:defRPr sz="2800"/>
            </a:lvl2pPr>
            <a:lvl3pPr marL="913996" indent="0">
              <a:buNone/>
              <a:defRPr sz="2400"/>
            </a:lvl3pPr>
            <a:lvl4pPr marL="1370992" indent="0">
              <a:buNone/>
              <a:defRPr sz="2000"/>
            </a:lvl4pPr>
            <a:lvl5pPr marL="1827989" indent="0">
              <a:buNone/>
              <a:defRPr sz="2000"/>
            </a:lvl5pPr>
            <a:lvl6pPr marL="2284988" indent="0">
              <a:buNone/>
              <a:defRPr sz="2000"/>
            </a:lvl6pPr>
            <a:lvl7pPr marL="2741984" indent="0">
              <a:buNone/>
              <a:defRPr sz="2000"/>
            </a:lvl7pPr>
            <a:lvl8pPr marL="3198982" indent="0">
              <a:buNone/>
              <a:defRPr sz="2000"/>
            </a:lvl8pPr>
            <a:lvl9pPr marL="365598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40"/>
            <a:ext cx="5486400" cy="804862"/>
          </a:xfrm>
          <a:prstGeom prst="rect">
            <a:avLst/>
          </a:prstGeom>
        </p:spPr>
        <p:txBody>
          <a:bodyPr lIns="91399" tIns="45700" rIns="91399" bIns="45700"/>
          <a:lstStyle>
            <a:lvl1pPr marL="0" indent="0">
              <a:buNone/>
              <a:defRPr sz="1400"/>
            </a:lvl1pPr>
            <a:lvl2pPr marL="456996" indent="0">
              <a:buNone/>
              <a:defRPr sz="1200"/>
            </a:lvl2pPr>
            <a:lvl3pPr marL="913996" indent="0">
              <a:buNone/>
              <a:defRPr sz="1000"/>
            </a:lvl3pPr>
            <a:lvl4pPr marL="1370992" indent="0">
              <a:buNone/>
              <a:defRPr sz="900"/>
            </a:lvl4pPr>
            <a:lvl5pPr marL="1827989" indent="0">
              <a:buNone/>
              <a:defRPr sz="900"/>
            </a:lvl5pPr>
            <a:lvl6pPr marL="2284988" indent="0">
              <a:buNone/>
              <a:defRPr sz="900"/>
            </a:lvl6pPr>
            <a:lvl7pPr marL="2741984" indent="0">
              <a:buNone/>
              <a:defRPr sz="900"/>
            </a:lvl7pPr>
            <a:lvl8pPr marL="3198982" indent="0">
              <a:buNone/>
              <a:defRPr sz="900"/>
            </a:lvl8pPr>
            <a:lvl9pPr marL="365598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391538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219837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456996" rtl="0" eaLnBrk="1" latinLnBrk="0" hangingPunct="1">
        <a:spcBef>
          <a:spcPct val="0"/>
        </a:spcBef>
        <a:buNone/>
        <a:defRPr sz="4400" kern="1200">
          <a:solidFill>
            <a:schemeClr val="tx1"/>
          </a:solidFill>
          <a:latin typeface="+mj-lt"/>
          <a:ea typeface="+mj-ea"/>
          <a:cs typeface="+mj-cs"/>
        </a:defRPr>
      </a:lvl1pPr>
    </p:titleStyle>
    <p:bodyStyle>
      <a:lvl1pPr marL="342748" indent="-342748" algn="l" defTabSz="456996" rtl="0" eaLnBrk="1" latinLnBrk="0" hangingPunct="1">
        <a:spcBef>
          <a:spcPct val="20000"/>
        </a:spcBef>
        <a:buFont typeface="Arial"/>
        <a:buChar char="•"/>
        <a:defRPr sz="3200" kern="1200">
          <a:solidFill>
            <a:schemeClr val="tx1"/>
          </a:solidFill>
          <a:latin typeface="+mn-lt"/>
          <a:ea typeface="+mn-ea"/>
          <a:cs typeface="+mn-cs"/>
        </a:defRPr>
      </a:lvl1pPr>
      <a:lvl2pPr marL="742621" indent="-285624" algn="l" defTabSz="456996" rtl="0" eaLnBrk="1" latinLnBrk="0" hangingPunct="1">
        <a:spcBef>
          <a:spcPct val="20000"/>
        </a:spcBef>
        <a:buFont typeface="Arial"/>
        <a:buChar char="–"/>
        <a:defRPr sz="2800" kern="1200">
          <a:solidFill>
            <a:schemeClr val="tx1"/>
          </a:solidFill>
          <a:latin typeface="+mn-lt"/>
          <a:ea typeface="+mn-ea"/>
          <a:cs typeface="+mn-cs"/>
        </a:defRPr>
      </a:lvl2pPr>
      <a:lvl3pPr marL="1142493" indent="-228500" algn="l" defTabSz="456996" rtl="0" eaLnBrk="1" latinLnBrk="0" hangingPunct="1">
        <a:spcBef>
          <a:spcPct val="20000"/>
        </a:spcBef>
        <a:buFont typeface="Arial"/>
        <a:buChar char="•"/>
        <a:defRPr sz="2400" kern="1200">
          <a:solidFill>
            <a:schemeClr val="tx1"/>
          </a:solidFill>
          <a:latin typeface="+mn-lt"/>
          <a:ea typeface="+mn-ea"/>
          <a:cs typeface="+mn-cs"/>
        </a:defRPr>
      </a:lvl3pPr>
      <a:lvl4pPr marL="1599492" indent="-228500" algn="l" defTabSz="456996" rtl="0" eaLnBrk="1" latinLnBrk="0" hangingPunct="1">
        <a:spcBef>
          <a:spcPct val="20000"/>
        </a:spcBef>
        <a:buFont typeface="Arial"/>
        <a:buChar char="–"/>
        <a:defRPr sz="2000" kern="1200">
          <a:solidFill>
            <a:schemeClr val="tx1"/>
          </a:solidFill>
          <a:latin typeface="+mn-lt"/>
          <a:ea typeface="+mn-ea"/>
          <a:cs typeface="+mn-cs"/>
        </a:defRPr>
      </a:lvl4pPr>
      <a:lvl5pPr marL="2056488" indent="-228500" algn="l" defTabSz="456996" rtl="0" eaLnBrk="1" latinLnBrk="0" hangingPunct="1">
        <a:spcBef>
          <a:spcPct val="20000"/>
        </a:spcBef>
        <a:buFont typeface="Arial"/>
        <a:buChar char="»"/>
        <a:defRPr sz="2000" kern="1200">
          <a:solidFill>
            <a:schemeClr val="tx1"/>
          </a:solidFill>
          <a:latin typeface="+mn-lt"/>
          <a:ea typeface="+mn-ea"/>
          <a:cs typeface="+mn-cs"/>
        </a:defRPr>
      </a:lvl5pPr>
      <a:lvl6pPr marL="2513485" indent="-228500" algn="l" defTabSz="456996" rtl="0" eaLnBrk="1" latinLnBrk="0" hangingPunct="1">
        <a:spcBef>
          <a:spcPct val="20000"/>
        </a:spcBef>
        <a:buFont typeface="Arial"/>
        <a:buChar char="•"/>
        <a:defRPr sz="2000" kern="1200">
          <a:solidFill>
            <a:schemeClr val="tx1"/>
          </a:solidFill>
          <a:latin typeface="+mn-lt"/>
          <a:ea typeface="+mn-ea"/>
          <a:cs typeface="+mn-cs"/>
        </a:defRPr>
      </a:lvl6pPr>
      <a:lvl7pPr marL="2970484" indent="-228500" algn="l" defTabSz="456996" rtl="0" eaLnBrk="1" latinLnBrk="0" hangingPunct="1">
        <a:spcBef>
          <a:spcPct val="20000"/>
        </a:spcBef>
        <a:buFont typeface="Arial"/>
        <a:buChar char="•"/>
        <a:defRPr sz="2000" kern="1200">
          <a:solidFill>
            <a:schemeClr val="tx1"/>
          </a:solidFill>
          <a:latin typeface="+mn-lt"/>
          <a:ea typeface="+mn-ea"/>
          <a:cs typeface="+mn-cs"/>
        </a:defRPr>
      </a:lvl7pPr>
      <a:lvl8pPr marL="3427480" indent="-228500" algn="l" defTabSz="456996" rtl="0" eaLnBrk="1" latinLnBrk="0" hangingPunct="1">
        <a:spcBef>
          <a:spcPct val="20000"/>
        </a:spcBef>
        <a:buFont typeface="Arial"/>
        <a:buChar char="•"/>
        <a:defRPr sz="2000" kern="1200">
          <a:solidFill>
            <a:schemeClr val="tx1"/>
          </a:solidFill>
          <a:latin typeface="+mn-lt"/>
          <a:ea typeface="+mn-ea"/>
          <a:cs typeface="+mn-cs"/>
        </a:defRPr>
      </a:lvl8pPr>
      <a:lvl9pPr marL="3884478" indent="-228500" algn="l" defTabSz="45699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996" rtl="0" eaLnBrk="1" latinLnBrk="0" hangingPunct="1">
        <a:defRPr sz="1800" kern="1200">
          <a:solidFill>
            <a:schemeClr val="tx1"/>
          </a:solidFill>
          <a:latin typeface="+mn-lt"/>
          <a:ea typeface="+mn-ea"/>
          <a:cs typeface="+mn-cs"/>
        </a:defRPr>
      </a:lvl1pPr>
      <a:lvl2pPr marL="456996" algn="l" defTabSz="456996" rtl="0" eaLnBrk="1" latinLnBrk="0" hangingPunct="1">
        <a:defRPr sz="1800" kern="1200">
          <a:solidFill>
            <a:schemeClr val="tx1"/>
          </a:solidFill>
          <a:latin typeface="+mn-lt"/>
          <a:ea typeface="+mn-ea"/>
          <a:cs typeface="+mn-cs"/>
        </a:defRPr>
      </a:lvl2pPr>
      <a:lvl3pPr marL="913996" algn="l" defTabSz="456996" rtl="0" eaLnBrk="1" latinLnBrk="0" hangingPunct="1">
        <a:defRPr sz="1800" kern="1200">
          <a:solidFill>
            <a:schemeClr val="tx1"/>
          </a:solidFill>
          <a:latin typeface="+mn-lt"/>
          <a:ea typeface="+mn-ea"/>
          <a:cs typeface="+mn-cs"/>
        </a:defRPr>
      </a:lvl3pPr>
      <a:lvl4pPr marL="1370992" algn="l" defTabSz="456996" rtl="0" eaLnBrk="1" latinLnBrk="0" hangingPunct="1">
        <a:defRPr sz="1800" kern="1200">
          <a:solidFill>
            <a:schemeClr val="tx1"/>
          </a:solidFill>
          <a:latin typeface="+mn-lt"/>
          <a:ea typeface="+mn-ea"/>
          <a:cs typeface="+mn-cs"/>
        </a:defRPr>
      </a:lvl4pPr>
      <a:lvl5pPr marL="1827989" algn="l" defTabSz="456996" rtl="0" eaLnBrk="1" latinLnBrk="0" hangingPunct="1">
        <a:defRPr sz="1800" kern="1200">
          <a:solidFill>
            <a:schemeClr val="tx1"/>
          </a:solidFill>
          <a:latin typeface="+mn-lt"/>
          <a:ea typeface="+mn-ea"/>
          <a:cs typeface="+mn-cs"/>
        </a:defRPr>
      </a:lvl5pPr>
      <a:lvl6pPr marL="2284988" algn="l" defTabSz="456996" rtl="0" eaLnBrk="1" latinLnBrk="0" hangingPunct="1">
        <a:defRPr sz="1800" kern="1200">
          <a:solidFill>
            <a:schemeClr val="tx1"/>
          </a:solidFill>
          <a:latin typeface="+mn-lt"/>
          <a:ea typeface="+mn-ea"/>
          <a:cs typeface="+mn-cs"/>
        </a:defRPr>
      </a:lvl6pPr>
      <a:lvl7pPr marL="2741984" algn="l" defTabSz="456996" rtl="0" eaLnBrk="1" latinLnBrk="0" hangingPunct="1">
        <a:defRPr sz="1800" kern="1200">
          <a:solidFill>
            <a:schemeClr val="tx1"/>
          </a:solidFill>
          <a:latin typeface="+mn-lt"/>
          <a:ea typeface="+mn-ea"/>
          <a:cs typeface="+mn-cs"/>
        </a:defRPr>
      </a:lvl7pPr>
      <a:lvl8pPr marL="3198982" algn="l" defTabSz="456996" rtl="0" eaLnBrk="1" latinLnBrk="0" hangingPunct="1">
        <a:defRPr sz="1800" kern="1200">
          <a:solidFill>
            <a:schemeClr val="tx1"/>
          </a:solidFill>
          <a:latin typeface="+mn-lt"/>
          <a:ea typeface="+mn-ea"/>
          <a:cs typeface="+mn-cs"/>
        </a:defRPr>
      </a:lvl8pPr>
      <a:lvl9pPr marL="3655980" algn="l" defTabSz="45699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a:spLocks noChangeArrowheads="1"/>
          </p:cNvSpPr>
          <p:nvPr/>
        </p:nvSpPr>
        <p:spPr bwMode="auto">
          <a:xfrm>
            <a:off x="588819" y="946634"/>
            <a:ext cx="3740727" cy="1892182"/>
          </a:xfrm>
          <a:prstGeom prst="rect">
            <a:avLst/>
          </a:prstGeom>
          <a:no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207971" indent="-207971" algn="ctr" defTabSz="456943">
              <a:spcBef>
                <a:spcPct val="15000"/>
              </a:spcBef>
            </a:pPr>
            <a:endParaRPr lang="en-US">
              <a:solidFill>
                <a:srgbClr val="000000"/>
              </a:solidFill>
              <a:latin typeface="Calibri" pitchFamily="34" charset="0"/>
            </a:endParaRPr>
          </a:p>
        </p:txBody>
      </p:sp>
      <p:sp>
        <p:nvSpPr>
          <p:cNvPr id="15" name="Rectangle 14"/>
          <p:cNvSpPr>
            <a:spLocks noChangeArrowheads="1"/>
          </p:cNvSpPr>
          <p:nvPr/>
        </p:nvSpPr>
        <p:spPr bwMode="auto">
          <a:xfrm>
            <a:off x="381000" y="2768736"/>
            <a:ext cx="4017818" cy="3013476"/>
          </a:xfrm>
          <a:prstGeom prst="rect">
            <a:avLst/>
          </a:prstGeom>
          <a:no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207971" indent="-207971" algn="ctr" defTabSz="456943">
              <a:spcBef>
                <a:spcPct val="15000"/>
              </a:spcBef>
            </a:pPr>
            <a:r>
              <a:rPr lang="en-US" b="1" dirty="0">
                <a:solidFill>
                  <a:srgbClr val="000000"/>
                </a:solidFill>
                <a:latin typeface="Calibri" pitchFamily="34" charset="0"/>
              </a:rPr>
              <a:t>Approach</a:t>
            </a:r>
          </a:p>
          <a:p>
            <a:pPr marL="207971" indent="-207971" defTabSz="456943">
              <a:spcBef>
                <a:spcPct val="15000"/>
              </a:spcBef>
              <a:buFontTx/>
              <a:buChar char="•"/>
            </a:pPr>
            <a:r>
              <a:rPr lang="en-US" dirty="0">
                <a:solidFill>
                  <a:srgbClr val="000000"/>
                </a:solidFill>
              </a:rPr>
              <a:t>A future Maunder Minimum-type grand solar minimum, with total solar irradiance reduced by 0.25% over a 50 year period from 2020 to 2070, is imposed in a future climate change scenario experiment (RCP4.5) using, for the first time, a global coupled climate model that includes ozone chemistry and resolved stratospheric dynamics (WACCM). </a:t>
            </a:r>
          </a:p>
        </p:txBody>
      </p:sp>
      <p:sp>
        <p:nvSpPr>
          <p:cNvPr id="16" name="Rectangle 15"/>
          <p:cNvSpPr>
            <a:spLocks noChangeArrowheads="1"/>
          </p:cNvSpPr>
          <p:nvPr/>
        </p:nvSpPr>
        <p:spPr bwMode="auto">
          <a:xfrm>
            <a:off x="242455" y="175745"/>
            <a:ext cx="8659091" cy="1103773"/>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defTabSz="456943"/>
            <a:r>
              <a:rPr lang="en-US" sz="2200" b="1" dirty="0">
                <a:solidFill>
                  <a:srgbClr val="000000"/>
                </a:solidFill>
              </a:rPr>
              <a:t>Could a future “Grand Solar Minimum” like the Maunder Minimum stop global warming? </a:t>
            </a:r>
            <a:endParaRPr lang="en-US" sz="2200" dirty="0">
              <a:solidFill>
                <a:srgbClr val="000000"/>
              </a:solidFill>
            </a:endParaRPr>
          </a:p>
          <a:p>
            <a:pPr algn="ctr" defTabSz="456943"/>
            <a:endParaRPr lang="en-US" sz="2200" b="1" dirty="0">
              <a:solidFill>
                <a:srgbClr val="000000"/>
              </a:solidFill>
              <a:latin typeface="Calibri" pitchFamily="34" charset="0"/>
            </a:endParaRPr>
          </a:p>
        </p:txBody>
      </p:sp>
      <p:sp>
        <p:nvSpPr>
          <p:cNvPr id="17" name="Rectangle 16"/>
          <p:cNvSpPr>
            <a:spLocks noChangeArrowheads="1"/>
          </p:cNvSpPr>
          <p:nvPr/>
        </p:nvSpPr>
        <p:spPr bwMode="auto">
          <a:xfrm>
            <a:off x="4468091" y="806472"/>
            <a:ext cx="3948545" cy="369332"/>
          </a:xfrm>
          <a:prstGeom prst="rect">
            <a:avLst/>
          </a:prstGeom>
          <a:noFill/>
          <a:ln w="9525" algn="ctr">
            <a:noFill/>
            <a:round/>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defTabSz="456943"/>
            <a:endParaRPr lang="en-US">
              <a:solidFill>
                <a:srgbClr val="000000"/>
              </a:solidFill>
              <a:latin typeface="Calibri" pitchFamily="34" charset="0"/>
            </a:endParaRPr>
          </a:p>
        </p:txBody>
      </p:sp>
      <p:sp>
        <p:nvSpPr>
          <p:cNvPr id="18" name="Rectangle 17"/>
          <p:cNvSpPr>
            <a:spLocks noChangeArrowheads="1"/>
          </p:cNvSpPr>
          <p:nvPr/>
        </p:nvSpPr>
        <p:spPr bwMode="auto">
          <a:xfrm>
            <a:off x="4329546" y="1016715"/>
            <a:ext cx="4017818" cy="369332"/>
          </a:xfrm>
          <a:prstGeom prst="rect">
            <a:avLst/>
          </a:prstGeom>
          <a:noFill/>
          <a:ln w="9525" algn="ctr">
            <a:noFill/>
            <a:round/>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defTabSz="456943"/>
            <a:endParaRPr lang="en-US">
              <a:solidFill>
                <a:srgbClr val="000000"/>
              </a:solidFill>
              <a:latin typeface="Calibri" pitchFamily="34" charset="0"/>
            </a:endParaRPr>
          </a:p>
        </p:txBody>
      </p:sp>
      <p:sp>
        <p:nvSpPr>
          <p:cNvPr id="19" name="TextBox 24"/>
          <p:cNvSpPr txBox="1">
            <a:spLocks noChangeArrowheads="1"/>
          </p:cNvSpPr>
          <p:nvPr/>
        </p:nvSpPr>
        <p:spPr bwMode="auto">
          <a:xfrm>
            <a:off x="4191000" y="5025923"/>
            <a:ext cx="4641273" cy="1477328"/>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defTabSz="456943"/>
            <a:r>
              <a:rPr lang="en-US" b="1">
                <a:solidFill>
                  <a:srgbClr val="000000"/>
                </a:solidFill>
                <a:latin typeface="Calibri" pitchFamily="34" charset="0"/>
              </a:rPr>
              <a:t>Impact</a:t>
            </a:r>
          </a:p>
          <a:p>
            <a:pPr defTabSz="456943"/>
            <a:r>
              <a:rPr lang="en-US">
                <a:solidFill>
                  <a:srgbClr val="000000"/>
                </a:solidFill>
              </a:rPr>
              <a:t>A future grand solar minimum could slow down but not stop global warming.</a:t>
            </a:r>
          </a:p>
          <a:p>
            <a:pPr defTabSz="456943"/>
            <a:r>
              <a:rPr lang="en-US">
                <a:solidFill>
                  <a:srgbClr val="000000"/>
                </a:solidFill>
              </a:rPr>
              <a:t>. </a:t>
            </a:r>
          </a:p>
          <a:p>
            <a:pPr defTabSz="456943"/>
            <a:endParaRPr lang="en-US">
              <a:solidFill>
                <a:srgbClr val="000000"/>
              </a:solidFill>
              <a:latin typeface="Calibri" pitchFamily="34" charset="0"/>
            </a:endParaRPr>
          </a:p>
        </p:txBody>
      </p:sp>
      <p:sp>
        <p:nvSpPr>
          <p:cNvPr id="20" name="TextBox 26"/>
          <p:cNvSpPr txBox="1"/>
          <p:nvPr/>
        </p:nvSpPr>
        <p:spPr>
          <a:xfrm>
            <a:off x="935182" y="6215107"/>
            <a:ext cx="7481455" cy="400110"/>
          </a:xfrm>
          <a:prstGeom prst="rect">
            <a:avLst/>
          </a:prstGeom>
        </p:spPr>
        <p:style>
          <a:lnRef idx="2">
            <a:schemeClr val="dk1"/>
          </a:lnRef>
          <a:fillRef idx="1">
            <a:schemeClr val="lt1"/>
          </a:fillRef>
          <a:effectRef idx="0">
            <a:schemeClr val="dk1"/>
          </a:effectRef>
          <a:fontRef idx="minor">
            <a:schemeClr val="dk1"/>
          </a:fontRef>
        </p:style>
        <p:txBody>
          <a:bodyPr>
            <a:spAutoFit/>
          </a:bodyPr>
          <a:lstStyle>
            <a:defPPr>
              <a:defRPr lang="en-US"/>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defTabSz="456943">
              <a:defRPr/>
            </a:pPr>
            <a:r>
              <a:rPr lang="en-US" sz="1000" dirty="0">
                <a:solidFill>
                  <a:prstClr val="black"/>
                </a:solidFill>
              </a:rPr>
              <a:t>Meehl, G.A., J.M. </a:t>
            </a:r>
            <a:r>
              <a:rPr lang="en-US" sz="1000" dirty="0" err="1">
                <a:solidFill>
                  <a:prstClr val="black"/>
                </a:solidFill>
              </a:rPr>
              <a:t>Arblaster</a:t>
            </a:r>
            <a:r>
              <a:rPr lang="en-US" sz="1000" dirty="0">
                <a:solidFill>
                  <a:prstClr val="black"/>
                </a:solidFill>
              </a:rPr>
              <a:t>, and D.R. Marsh, 2013:  Could a future “Grand Solar Minimum” like the Maunder Minimum stop global warming?  </a:t>
            </a:r>
            <a:r>
              <a:rPr lang="en-US" sz="1000" i="1" dirty="0" err="1">
                <a:solidFill>
                  <a:prstClr val="black"/>
                </a:solidFill>
              </a:rPr>
              <a:t>Geophys</a:t>
            </a:r>
            <a:r>
              <a:rPr lang="en-US" sz="1000" i="1" dirty="0">
                <a:solidFill>
                  <a:prstClr val="black"/>
                </a:solidFill>
              </a:rPr>
              <a:t>. Res. </a:t>
            </a:r>
            <a:r>
              <a:rPr lang="en-US" sz="1000" i="1" dirty="0" err="1">
                <a:solidFill>
                  <a:prstClr val="black"/>
                </a:solidFill>
              </a:rPr>
              <a:t>Lett</a:t>
            </a:r>
            <a:r>
              <a:rPr lang="en-US" sz="1000" dirty="0">
                <a:solidFill>
                  <a:prstClr val="black"/>
                </a:solidFill>
              </a:rPr>
              <a:t>., in press.</a:t>
            </a:r>
          </a:p>
        </p:txBody>
      </p:sp>
      <p:sp>
        <p:nvSpPr>
          <p:cNvPr id="21" name="TextBox 27"/>
          <p:cNvSpPr txBox="1">
            <a:spLocks noChangeArrowheads="1"/>
          </p:cNvSpPr>
          <p:nvPr/>
        </p:nvSpPr>
        <p:spPr bwMode="auto">
          <a:xfrm>
            <a:off x="4398819" y="3609706"/>
            <a:ext cx="4433455" cy="1646605"/>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defTabSz="456943"/>
            <a:r>
              <a:rPr lang="en-US" dirty="0">
                <a:solidFill>
                  <a:srgbClr val="0066FF"/>
                </a:solidFill>
                <a:latin typeface="Calibri" pitchFamily="34" charset="0"/>
              </a:rPr>
              <a:t> </a:t>
            </a:r>
            <a:r>
              <a:rPr lang="en-US" sz="1300" dirty="0">
                <a:solidFill>
                  <a:srgbClr val="0070C0"/>
                </a:solidFill>
              </a:rPr>
              <a:t>Time series of globally averaged surface air temperature anomalies (°C) relative to the 1986-2005 reference period for the CESM1(WACCM) standard RCP4.5 simulations (orange lines) and the grand solar minimum experiment (blue lines).  The duration of the grand solar minimum experiment is indicated from 2025-2065.  </a:t>
            </a:r>
          </a:p>
          <a:p>
            <a:pPr defTabSz="456943"/>
            <a:endParaRPr lang="en-US" dirty="0">
              <a:solidFill>
                <a:srgbClr val="0066FF"/>
              </a:solidFill>
              <a:latin typeface="Calibri" pitchFamily="34" charset="0"/>
            </a:endParaRPr>
          </a:p>
        </p:txBody>
      </p:sp>
      <p:sp>
        <p:nvSpPr>
          <p:cNvPr id="22" name="Rectangle 21"/>
          <p:cNvSpPr>
            <a:spLocks noChangeArrowheads="1"/>
          </p:cNvSpPr>
          <p:nvPr/>
        </p:nvSpPr>
        <p:spPr bwMode="auto">
          <a:xfrm>
            <a:off x="242455" y="1016715"/>
            <a:ext cx="4433455" cy="1962263"/>
          </a:xfrm>
          <a:prstGeom prst="rect">
            <a:avLst/>
          </a:prstGeom>
          <a:no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207971" indent="-207971" algn="ctr" defTabSz="456943">
              <a:spcBef>
                <a:spcPct val="15000"/>
              </a:spcBef>
              <a:defRPr/>
            </a:pPr>
            <a:r>
              <a:rPr lang="en-US" b="1" dirty="0">
                <a:solidFill>
                  <a:prstClr val="black"/>
                </a:solidFill>
                <a:latin typeface="Calibri" pitchFamily="34" charset="0"/>
              </a:rPr>
              <a:t>Objective</a:t>
            </a:r>
          </a:p>
          <a:p>
            <a:pPr marL="207971" defTabSz="456943">
              <a:spcBef>
                <a:spcPts val="0"/>
              </a:spcBef>
              <a:defRPr/>
            </a:pPr>
            <a:r>
              <a:rPr lang="en-US" dirty="0">
                <a:solidFill>
                  <a:prstClr val="black"/>
                </a:solidFill>
                <a:latin typeface="Arial" charset="0"/>
                <a:cs typeface="Arial" charset="0"/>
              </a:rPr>
              <a:t>Determine whether a future decrease in total solar irradiance comparable to the Maunder Minimum during the Little Ice Age could stop global warming in the 21</a:t>
            </a:r>
            <a:r>
              <a:rPr lang="en-US" baseline="30000" dirty="0">
                <a:solidFill>
                  <a:prstClr val="black"/>
                </a:solidFill>
                <a:latin typeface="Arial" charset="0"/>
                <a:cs typeface="Arial" charset="0"/>
              </a:rPr>
              <a:t>st</a:t>
            </a:r>
            <a:r>
              <a:rPr lang="en-US" dirty="0">
                <a:solidFill>
                  <a:prstClr val="black"/>
                </a:solidFill>
                <a:latin typeface="Arial" charset="0"/>
                <a:cs typeface="Arial" charset="0"/>
              </a:rPr>
              <a:t> century</a:t>
            </a:r>
            <a:endParaRPr lang="en-US" b="1" dirty="0">
              <a:solidFill>
                <a:prstClr val="black"/>
              </a:solidFill>
              <a:latin typeface="Calibri" pitchFamily="34" charset="0"/>
            </a:endParaRPr>
          </a:p>
        </p:txBody>
      </p:sp>
      <p:pic>
        <p:nvPicPr>
          <p:cNvPr id="23" name="Picture 22" descr="glbtas_wcm_grands"/>
          <p:cNvPicPr>
            <a:picLocks noChangeAspect="1" noChangeArrowheads="1"/>
          </p:cNvPicPr>
          <p:nvPr/>
        </p:nvPicPr>
        <p:blipFill>
          <a:blip r:embed="rId2"/>
          <a:srcRect/>
          <a:stretch>
            <a:fillRect/>
          </a:stretch>
        </p:blipFill>
        <p:spPr bwMode="auto">
          <a:xfrm>
            <a:off x="4675910" y="1016715"/>
            <a:ext cx="3654136" cy="2592991"/>
          </a:xfrm>
          <a:prstGeom prst="rect">
            <a:avLst/>
          </a:prstGeom>
          <a:noFill/>
          <a:ln w="9525">
            <a:noFill/>
            <a:miter lim="800000"/>
            <a:headEnd/>
            <a:tailEnd/>
          </a:ln>
        </p:spPr>
      </p:pic>
    </p:spTree>
    <p:extLst>
      <p:ext uri="{BB962C8B-B14F-4D97-AF65-F5344CB8AC3E}">
        <p14:creationId xmlns:p14="http://schemas.microsoft.com/office/powerpoint/2010/main" val="2512347811"/>
      </p:ext>
    </p:extLst>
  </p:cSld>
  <p:clrMapOvr>
    <a:masterClrMapping/>
  </p:clrMapOvr>
</p:sld>
</file>

<file path=ppt/theme/theme1.xml><?xml version="1.0" encoding="utf-8"?>
<a:theme xmlns:a="http://schemas.openxmlformats.org/drawingml/2006/main" name="DOE-CA_Site_Review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215</Words>
  <Application>Microsoft Office PowerPoint</Application>
  <PresentationFormat>On-screen Show (4:3)</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DOE-CA_Site_Review_Template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2014-12-09T21:26:44Z</dcterms:created>
  <dcterms:modified xsi:type="dcterms:W3CDTF">2014-12-09T21:29:16Z</dcterms:modified>
</cp:coreProperties>
</file>