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5"/>
  </p:notesMasterIdLst>
  <p:handoutMasterIdLst>
    <p:handoutMasterId r:id="rId6"/>
  </p:handoutMasterIdLst>
  <p:sldIdLst>
    <p:sldId id="375" r:id="rId3"/>
    <p:sldId id="376" r:id="rId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990099"/>
    <a:srgbClr val="008000"/>
    <a:srgbClr val="FFCCCC"/>
    <a:srgbClr val="FF505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63" autoAdjust="0"/>
    <p:restoredTop sz="88619" autoAdjust="0"/>
  </p:normalViewPr>
  <p:slideViewPr>
    <p:cSldViewPr>
      <p:cViewPr>
        <p:scale>
          <a:sx n="100" d="100"/>
          <a:sy n="100" d="100"/>
        </p:scale>
        <p:origin x="-704" y="416"/>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49"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0"/>
            <a:ext cx="3038648" cy="462120"/>
          </a:xfrm>
          <a:prstGeom prst="rect">
            <a:avLst/>
          </a:prstGeom>
        </p:spPr>
        <p:txBody>
          <a:bodyPr vert="horz" lIns="91440" tIns="45720" rIns="91440" bIns="45720" rtlCol="0"/>
          <a:lstStyle>
            <a:lvl1pPr algn="r">
              <a:defRPr sz="1200"/>
            </a:lvl1pPr>
          </a:lstStyle>
          <a:p>
            <a:fld id="{1F0FC52E-3DE0-4D0F-8301-0C9D53841A51}" type="datetimeFigureOut">
              <a:rPr lang="en-US" smtClean="0"/>
              <a:pPr/>
              <a:t>6/30/15</a:t>
            </a:fld>
            <a:endParaRPr lang="en-US"/>
          </a:p>
        </p:txBody>
      </p:sp>
      <p:sp>
        <p:nvSpPr>
          <p:cNvPr id="4" name="Footer Placeholder 3"/>
          <p:cNvSpPr>
            <a:spLocks noGrp="1"/>
          </p:cNvSpPr>
          <p:nvPr>
            <p:ph type="ftr" sz="quarter" idx="2"/>
          </p:nvPr>
        </p:nvSpPr>
        <p:spPr>
          <a:xfrm>
            <a:off x="0" y="8772378"/>
            <a:ext cx="3038649"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772378"/>
            <a:ext cx="3038648" cy="462120"/>
          </a:xfrm>
          <a:prstGeom prst="rect">
            <a:avLst/>
          </a:prstGeom>
        </p:spPr>
        <p:txBody>
          <a:bodyPr vert="horz" lIns="91440" tIns="45720" rIns="91440" bIns="45720" rtlCol="0" anchor="b"/>
          <a:lstStyle>
            <a:lvl1pPr algn="r">
              <a:defRPr sz="1200"/>
            </a:lvl1pPr>
          </a:lstStyle>
          <a:p>
            <a:fld id="{80E448C2-0687-4275-B9E0-F547EFE71A47}" type="slidenum">
              <a:rPr lang="en-US" smtClean="0"/>
              <a:pPr/>
              <a:t>‹#›</a:t>
            </a:fld>
            <a:endParaRPr lang="en-US"/>
          </a:p>
        </p:txBody>
      </p:sp>
    </p:spTree>
    <p:extLst>
      <p:ext uri="{BB962C8B-B14F-4D97-AF65-F5344CB8AC3E}">
        <p14:creationId xmlns:p14="http://schemas.microsoft.com/office/powerpoint/2010/main" val="3504576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180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1"/>
            <a:ext cx="3037840" cy="461804"/>
          </a:xfrm>
          <a:prstGeom prst="rect">
            <a:avLst/>
          </a:prstGeom>
        </p:spPr>
        <p:txBody>
          <a:bodyPr vert="horz" lIns="92446" tIns="46223" rIns="92446" bIns="46223" rtlCol="0"/>
          <a:lstStyle>
            <a:lvl1pPr algn="r">
              <a:defRPr sz="1200"/>
            </a:lvl1pPr>
          </a:lstStyle>
          <a:p>
            <a:fld id="{7CE99966-166F-4CB6-A8BA-06A15B56D167}" type="datetimeFigureOut">
              <a:rPr lang="en-US" smtClean="0"/>
              <a:pPr/>
              <a:t>6/30/15</a:t>
            </a:fld>
            <a:endParaRPr lang="en-US"/>
          </a:p>
        </p:txBody>
      </p:sp>
      <p:sp>
        <p:nvSpPr>
          <p:cNvPr id="4" name="Slide Image Placeholder 3"/>
          <p:cNvSpPr>
            <a:spLocks noGrp="1" noRot="1" noChangeAspect="1"/>
          </p:cNvSpPr>
          <p:nvPr>
            <p:ph type="sldImg" idx="2"/>
          </p:nvPr>
        </p:nvSpPr>
        <p:spPr>
          <a:xfrm>
            <a:off x="1195388" y="692150"/>
            <a:ext cx="4621212" cy="3465513"/>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387136"/>
            <a:ext cx="5608320" cy="4156234"/>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772670"/>
            <a:ext cx="3037840" cy="461804"/>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772670"/>
            <a:ext cx="3037840" cy="461804"/>
          </a:xfrm>
          <a:prstGeom prst="rect">
            <a:avLst/>
          </a:prstGeom>
        </p:spPr>
        <p:txBody>
          <a:bodyPr vert="horz" lIns="92446" tIns="46223" rIns="92446" bIns="46223" rtlCol="0" anchor="b"/>
          <a:lstStyle>
            <a:lvl1pPr algn="r">
              <a:defRPr sz="1200"/>
            </a:lvl1pPr>
          </a:lstStyle>
          <a:p>
            <a:fld id="{6E59C07E-BA73-4694-B393-5A21F42E0FBF}" type="slidenum">
              <a:rPr lang="en-US" smtClean="0"/>
              <a:pPr/>
              <a:t>‹#›</a:t>
            </a:fld>
            <a:endParaRPr lang="en-US"/>
          </a:p>
        </p:txBody>
      </p:sp>
    </p:spTree>
    <p:extLst>
      <p:ext uri="{BB962C8B-B14F-4D97-AF65-F5344CB8AC3E}">
        <p14:creationId xmlns:p14="http://schemas.microsoft.com/office/powerpoint/2010/main" val="3349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smtClean="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1</a:t>
            </a:fld>
            <a:endParaRPr lang="en-US" sz="1200" dirty="0"/>
          </a:p>
        </p:txBody>
      </p:sp>
    </p:spTree>
    <p:extLst>
      <p:ext uri="{BB962C8B-B14F-4D97-AF65-F5344CB8AC3E}">
        <p14:creationId xmlns:p14="http://schemas.microsoft.com/office/powerpoint/2010/main" val="2475820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smtClean="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2</a:t>
            </a:fld>
            <a:endParaRPr lang="en-US" sz="1200" dirty="0"/>
          </a:p>
        </p:txBody>
      </p:sp>
    </p:spTree>
    <p:extLst>
      <p:ext uri="{BB962C8B-B14F-4D97-AF65-F5344CB8AC3E}">
        <p14:creationId xmlns:p14="http://schemas.microsoft.com/office/powerpoint/2010/main" val="294438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p:txBody>
          <a:bodyPr/>
          <a:lstStyle>
            <a:lvl1pPr>
              <a:defRPr/>
            </a:lvl1pPr>
          </a:lstStyle>
          <a:p>
            <a:pPr>
              <a:defRPr/>
            </a:pPr>
            <a:r>
              <a:rPr lang="en-US" smtClean="0"/>
              <a:t>Applied Mathematics - Landsberg</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6/30/15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01643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6/30/15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4198737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458053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24022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92B88B2-92F3-4A93-A1FC-ABA76BF7AB12}" type="datetimeFigureOut">
              <a:rPr lang="en-US" smtClean="0"/>
              <a:pPr/>
              <a:t>6/30/15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A8B6E-C3EC-42ED-98A3-18B8EA37CE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883833438"/>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273527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B053E6-1F5D-4526-8E17-6D67AD6AE10F}" type="datetimeFigureOut">
              <a:rPr lang="en-US" smtClean="0"/>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374173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B053E6-1F5D-4526-8E17-6D67AD6AE10F}" type="datetimeFigureOut">
              <a:rPr lang="en-US" smtClean="0"/>
              <a:t>6/30/15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60918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B053E6-1F5D-4526-8E17-6D67AD6AE10F}" type="datetimeFigureOut">
              <a:rPr lang="en-US" smtClean="0"/>
              <a:t>6/30/15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97493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B053E6-1F5D-4526-8E17-6D67AD6AE10F}" type="datetimeFigureOut">
              <a:rPr lang="en-US" smtClean="0"/>
              <a:t>6/30/15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5409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053E6-1F5D-4526-8E17-6D67AD6AE10F}" type="datetimeFigureOut">
              <a:rPr lang="en-US" smtClean="0"/>
              <a:t>6/30/15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749591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2" Type="http://schemas.openxmlformats.org/officeDocument/2006/relationships/theme" Target="../theme/theme2.xml"/><Relationship Id="rId13"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smtClean="0"/>
              <a:t>Applied Mathematics - Landsberg</a:t>
            </a:r>
            <a:endParaRPr lang="en-US"/>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1030" name="Picture 9" descr="horizontal-logo-green-text.jpg"/>
          <p:cNvPicPr>
            <a:picLocks noChangeAspect="1"/>
          </p:cNvPicPr>
          <p:nvPr/>
        </p:nvPicPr>
        <p:blipFill>
          <a:blip r:embed="rId5"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80" r:id="rId2"/>
  </p:sldLayoutIdLst>
  <p:timing>
    <p:tnLst>
      <p:par>
        <p:cTn xmlns:p14="http://schemas.microsoft.com/office/powerpoint/2010/main" id="1" dur="indefinite" restart="never" nodeType="tmRoot"/>
      </p:par>
    </p:tnLst>
  </p:timing>
  <p:hf hdr="0" ft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053E6-1F5D-4526-8E17-6D67AD6AE10F}" type="datetimeFigureOut">
              <a:rPr lang="en-US" smtClean="0"/>
              <a:t>6/30/15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B0083-F30B-46F2-B7EF-12181F5E391D}" type="slidenum">
              <a:rPr lang="en-US" smtClean="0"/>
              <a:t>‹#›</a:t>
            </a:fld>
            <a:endParaRPr lang="en-US"/>
          </a:p>
        </p:txBody>
      </p:sp>
      <p:pic>
        <p:nvPicPr>
          <p:cNvPr id="7" name="Picture 9" descr="horizontal-logo-green-text.jpg"/>
          <p:cNvPicPr>
            <a:picLocks noChangeAspect="1"/>
          </p:cNvPicPr>
          <p:nvPr userDrawn="1"/>
        </p:nvPicPr>
        <p:blipFill>
          <a:blip r:embed="rId13" cstate="print"/>
          <a:srcRect/>
          <a:stretch>
            <a:fillRect/>
          </a:stretch>
        </p:blipFill>
        <p:spPr bwMode="auto">
          <a:xfrm>
            <a:off x="457200" y="6354763"/>
            <a:ext cx="2438400" cy="407987"/>
          </a:xfrm>
          <a:prstGeom prst="rect">
            <a:avLst/>
          </a:prstGeom>
          <a:noFill/>
          <a:ln w="9525">
            <a:noFill/>
            <a:miter lim="800000"/>
            <a:headEnd/>
            <a:tailEnd/>
          </a:ln>
        </p:spPr>
      </p:pic>
    </p:spTree>
    <p:extLst>
      <p:ext uri="{BB962C8B-B14F-4D97-AF65-F5344CB8AC3E}">
        <p14:creationId xmlns:p14="http://schemas.microsoft.com/office/powerpoint/2010/main" val="156860419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7.gif"/><Relationship Id="rId6" Type="http://schemas.openxmlformats.org/officeDocument/2006/relationships/image" Target="../media/image8.emf"/><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7.gi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5400"/>
            <a:ext cx="9144000" cy="762000"/>
          </a:xfrm>
        </p:spPr>
        <p:txBody>
          <a:bodyPr>
            <a:normAutofit/>
          </a:bodyPr>
          <a:lstStyle/>
          <a:p>
            <a:r>
              <a:rPr lang="en-US" sz="2000" b="1" dirty="0"/>
              <a:t> Progress in Fast, Accurate Multi-scale Climate Simulations</a:t>
            </a:r>
          </a:p>
        </p:txBody>
      </p:sp>
      <p:cxnSp>
        <p:nvCxnSpPr>
          <p:cNvPr id="14338" name="Straight Connector 8"/>
          <p:cNvCxnSpPr>
            <a:cxnSpLocks noChangeShapeType="1"/>
          </p:cNvCxnSpPr>
          <p:nvPr/>
        </p:nvCxnSpPr>
        <p:spPr bwMode="auto">
          <a:xfrm>
            <a:off x="228600" y="3276600"/>
            <a:ext cx="8763000" cy="3175"/>
          </a:xfrm>
          <a:prstGeom prst="line">
            <a:avLst/>
          </a:prstGeom>
          <a:noFill/>
          <a:ln w="25400" algn="ctr">
            <a:solidFill>
              <a:srgbClr val="F9B074"/>
            </a:solidFill>
            <a:round/>
            <a:headEnd/>
            <a:tailEnd/>
          </a:ln>
        </p:spPr>
      </p:cxnSp>
      <p:cxnSp>
        <p:nvCxnSpPr>
          <p:cNvPr id="14339" name="Straight Connector 20"/>
          <p:cNvCxnSpPr>
            <a:cxnSpLocks noChangeShapeType="1"/>
          </p:cNvCxnSpPr>
          <p:nvPr/>
        </p:nvCxnSpPr>
        <p:spPr bwMode="auto">
          <a:xfrm>
            <a:off x="4495800" y="838200"/>
            <a:ext cx="0" cy="2438400"/>
          </a:xfrm>
          <a:prstGeom prst="line">
            <a:avLst/>
          </a:prstGeom>
          <a:noFill/>
          <a:ln w="25400" algn="ctr">
            <a:solidFill>
              <a:srgbClr val="F9B074"/>
            </a:solidFill>
            <a:round/>
            <a:headEnd/>
            <a:tailEnd/>
          </a:ln>
        </p:spPr>
      </p:cxnSp>
      <p:sp>
        <p:nvSpPr>
          <p:cNvPr id="14340" name="TextBox 13"/>
          <p:cNvSpPr txBox="1">
            <a:spLocks noChangeArrowheads="1"/>
          </p:cNvSpPr>
          <p:nvPr/>
        </p:nvSpPr>
        <p:spPr bwMode="auto">
          <a:xfrm>
            <a:off x="4724400" y="838200"/>
            <a:ext cx="88838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Impact </a:t>
            </a:r>
            <a:endParaRPr lang="en-US" i="1" dirty="0">
              <a:solidFill>
                <a:srgbClr val="DA5500"/>
              </a:solidFill>
            </a:endParaRPr>
          </a:p>
        </p:txBody>
      </p:sp>
      <p:sp>
        <p:nvSpPr>
          <p:cNvPr id="14341" name="TextBox 14"/>
          <p:cNvSpPr txBox="1">
            <a:spLocks noChangeArrowheads="1"/>
          </p:cNvSpPr>
          <p:nvPr/>
        </p:nvSpPr>
        <p:spPr bwMode="auto">
          <a:xfrm>
            <a:off x="304800" y="838200"/>
            <a:ext cx="140664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Objectives </a:t>
            </a:r>
            <a:endParaRPr lang="en-US" i="1" dirty="0">
              <a:solidFill>
                <a:srgbClr val="DA5500"/>
              </a:solidFill>
            </a:endParaRPr>
          </a:p>
        </p:txBody>
      </p:sp>
      <p:sp>
        <p:nvSpPr>
          <p:cNvPr id="14342" name="Content Placeholder 5"/>
          <p:cNvSpPr>
            <a:spLocks noGrp="1"/>
          </p:cNvSpPr>
          <p:nvPr>
            <p:ph sz="half" idx="4294967295"/>
          </p:nvPr>
        </p:nvSpPr>
        <p:spPr>
          <a:xfrm>
            <a:off x="152400" y="1219200"/>
            <a:ext cx="4191000" cy="1828800"/>
          </a:xfrm>
        </p:spPr>
        <p:txBody>
          <a:bodyPr>
            <a:noAutofit/>
          </a:bodyPr>
          <a:lstStyle/>
          <a:p>
            <a:pPr marL="233363" indent="-233363">
              <a:spcBef>
                <a:spcPts val="300"/>
              </a:spcBef>
              <a:buClr>
                <a:schemeClr val="accent4">
                  <a:lumMod val="75000"/>
                </a:schemeClr>
              </a:buClr>
              <a:buSzPct val="100000"/>
              <a:buFont typeface="Wingdings" charset="2"/>
              <a:buChar char="§"/>
            </a:pPr>
            <a:r>
              <a:rPr lang="en-US" sz="1400" b="0" dirty="0" smtClean="0">
                <a:solidFill>
                  <a:schemeClr val="tx1"/>
                </a:solidFill>
                <a:cs typeface="Arial" charset="0"/>
              </a:rPr>
              <a:t>Present the ‘state of the field’ for </a:t>
            </a:r>
            <a:r>
              <a:rPr lang="en-US" sz="1400" b="0" dirty="0" err="1" smtClean="0">
                <a:solidFill>
                  <a:schemeClr val="tx1"/>
                </a:solidFill>
                <a:cs typeface="Arial" charset="0"/>
              </a:rPr>
              <a:t>multiscale</a:t>
            </a:r>
            <a:r>
              <a:rPr lang="en-US" sz="1400" b="0" dirty="0" smtClean="0">
                <a:solidFill>
                  <a:schemeClr val="tx1"/>
                </a:solidFill>
                <a:cs typeface="Arial" charset="0"/>
              </a:rPr>
              <a:t> methods for Earth system models (ESM)</a:t>
            </a:r>
          </a:p>
          <a:p>
            <a:pPr marL="233363" indent="-233363">
              <a:spcBef>
                <a:spcPts val="300"/>
              </a:spcBef>
              <a:buClr>
                <a:schemeClr val="accent4">
                  <a:lumMod val="75000"/>
                </a:schemeClr>
              </a:buClr>
              <a:buSzPct val="100000"/>
              <a:buFont typeface="Wingdings" charset="2"/>
              <a:buChar char="§"/>
            </a:pPr>
            <a:r>
              <a:rPr lang="en-US" sz="1400" b="0" dirty="0" smtClean="0">
                <a:solidFill>
                  <a:schemeClr val="tx1"/>
                </a:solidFill>
                <a:cs typeface="Arial" charset="0"/>
              </a:rPr>
              <a:t>Challenge both the climate </a:t>
            </a:r>
            <a:r>
              <a:rPr lang="en-US" sz="1400" b="0" dirty="0">
                <a:solidFill>
                  <a:schemeClr val="tx1"/>
                </a:solidFill>
                <a:cs typeface="Arial" charset="0"/>
              </a:rPr>
              <a:t>m</a:t>
            </a:r>
            <a:r>
              <a:rPr lang="en-US" sz="1400" b="0" dirty="0" smtClean="0">
                <a:solidFill>
                  <a:schemeClr val="tx1"/>
                </a:solidFill>
                <a:cs typeface="Arial" charset="0"/>
              </a:rPr>
              <a:t>odel development and computational </a:t>
            </a:r>
            <a:r>
              <a:rPr lang="en-US" sz="1400" b="0" dirty="0">
                <a:solidFill>
                  <a:schemeClr val="tx1"/>
                </a:solidFill>
                <a:cs typeface="Arial" charset="0"/>
              </a:rPr>
              <a:t>s</a:t>
            </a:r>
            <a:r>
              <a:rPr lang="en-US" sz="1400" b="0" dirty="0" smtClean="0">
                <a:solidFill>
                  <a:schemeClr val="tx1"/>
                </a:solidFill>
                <a:cs typeface="Arial" charset="0"/>
              </a:rPr>
              <a:t>cience communities to develop and implement new methods for all portions of the Earth system</a:t>
            </a:r>
          </a:p>
          <a:p>
            <a:pPr marL="233363" indent="-233363">
              <a:spcBef>
                <a:spcPts val="300"/>
              </a:spcBef>
              <a:buClr>
                <a:schemeClr val="accent4">
                  <a:lumMod val="75000"/>
                </a:schemeClr>
              </a:buClr>
              <a:buSzPct val="100000"/>
              <a:buFont typeface="Wingdings" charset="2"/>
              <a:buChar char="§"/>
            </a:pPr>
            <a:r>
              <a:rPr lang="en-US" sz="1400" b="0" dirty="0" smtClean="0">
                <a:solidFill>
                  <a:schemeClr val="tx1"/>
                </a:solidFill>
                <a:cs typeface="Arial" charset="0"/>
              </a:rPr>
              <a:t>Highlight recent research addressing the </a:t>
            </a:r>
            <a:r>
              <a:rPr lang="en-US" sz="1400" b="0" dirty="0" err="1" smtClean="0">
                <a:solidFill>
                  <a:schemeClr val="tx1"/>
                </a:solidFill>
                <a:cs typeface="Arial" charset="0"/>
              </a:rPr>
              <a:t>multiscale</a:t>
            </a:r>
            <a:r>
              <a:rPr lang="en-US" sz="1400" b="0" dirty="0" smtClean="0">
                <a:solidFill>
                  <a:schemeClr val="tx1"/>
                </a:solidFill>
                <a:cs typeface="Arial" charset="0"/>
              </a:rPr>
              <a:t> challenges of ESM</a:t>
            </a:r>
          </a:p>
        </p:txBody>
      </p:sp>
      <p:sp>
        <p:nvSpPr>
          <p:cNvPr id="18" name="TextBox 13"/>
          <p:cNvSpPr txBox="1">
            <a:spLocks noChangeArrowheads="1"/>
          </p:cNvSpPr>
          <p:nvPr/>
        </p:nvSpPr>
        <p:spPr bwMode="auto">
          <a:xfrm>
            <a:off x="228600" y="3352800"/>
            <a:ext cx="1869614"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Accomplishments</a:t>
            </a:r>
            <a:endParaRPr lang="en-US" i="1" dirty="0">
              <a:solidFill>
                <a:srgbClr val="DA5500"/>
              </a:solidFill>
            </a:endParaRPr>
          </a:p>
        </p:txBody>
      </p:sp>
      <p:sp>
        <p:nvSpPr>
          <p:cNvPr id="25" name="Content Placeholder 5"/>
          <p:cNvSpPr txBox="1">
            <a:spLocks/>
          </p:cNvSpPr>
          <p:nvPr/>
        </p:nvSpPr>
        <p:spPr>
          <a:xfrm>
            <a:off x="152400" y="3810000"/>
            <a:ext cx="472440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b="1" kern="1200">
                <a:solidFill>
                  <a:srgbClr val="146737"/>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0" dirty="0"/>
              <a:t>Presented </a:t>
            </a:r>
            <a:r>
              <a:rPr lang="en-US" sz="1600" b="0" dirty="0" smtClean="0"/>
              <a:t>as the keynote for the ICCS workshop: Numerical </a:t>
            </a:r>
            <a:r>
              <a:rPr lang="en-US" sz="1600" b="0" dirty="0"/>
              <a:t>and Computational Developments to Advance </a:t>
            </a:r>
            <a:r>
              <a:rPr lang="en-US" sz="1600" b="0" dirty="0" err="1"/>
              <a:t>Multiscale</a:t>
            </a:r>
            <a:r>
              <a:rPr lang="en-US" sz="1600" b="0" dirty="0"/>
              <a:t> Earth System Models (MSESM ’15</a:t>
            </a:r>
            <a:r>
              <a:rPr lang="en-US" sz="1600" b="0" dirty="0" smtClean="0"/>
              <a:t>), Reykjavik</a:t>
            </a:r>
            <a:r>
              <a:rPr lang="en-US" sz="1600" b="0" dirty="0"/>
              <a:t>, Iceland, June 1-3, 2015. </a:t>
            </a:r>
            <a:endParaRPr lang="en-US" sz="1600" b="0" dirty="0" smtClean="0"/>
          </a:p>
        </p:txBody>
      </p:sp>
      <p:cxnSp>
        <p:nvCxnSpPr>
          <p:cNvPr id="13" name="Straight Connector 20"/>
          <p:cNvCxnSpPr>
            <a:cxnSpLocks noChangeShapeType="1"/>
          </p:cNvCxnSpPr>
          <p:nvPr/>
        </p:nvCxnSpPr>
        <p:spPr bwMode="auto">
          <a:xfrm>
            <a:off x="4876800" y="3276600"/>
            <a:ext cx="0" cy="2743200"/>
          </a:xfrm>
          <a:prstGeom prst="line">
            <a:avLst/>
          </a:prstGeom>
          <a:noFill/>
          <a:ln w="25400" algn="ctr">
            <a:solidFill>
              <a:srgbClr val="F9B074"/>
            </a:solidFill>
            <a:round/>
            <a:headEnd/>
            <a:tailEnd/>
          </a:ln>
        </p:spPr>
      </p:cxn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6361822"/>
            <a:ext cx="1571303" cy="483478"/>
          </a:xfrm>
          <a:prstGeom prst="rect">
            <a:avLst/>
          </a:prstGeom>
        </p:spPr>
      </p:pic>
      <p:sp>
        <p:nvSpPr>
          <p:cNvPr id="2" name="TextBox 1"/>
          <p:cNvSpPr txBox="1"/>
          <p:nvPr/>
        </p:nvSpPr>
        <p:spPr>
          <a:xfrm>
            <a:off x="152400" y="5410200"/>
            <a:ext cx="4724400" cy="738664"/>
          </a:xfrm>
          <a:prstGeom prst="rect">
            <a:avLst/>
          </a:prstGeom>
          <a:noFill/>
        </p:spPr>
        <p:txBody>
          <a:bodyPr wrap="square" rtlCol="0">
            <a:spAutoFit/>
          </a:bodyPr>
          <a:lstStyle/>
          <a:p>
            <a:r>
              <a:rPr lang="en-US" sz="1400" dirty="0" smtClean="0"/>
              <a:t>W</a:t>
            </a:r>
            <a:r>
              <a:rPr lang="en-US" sz="1400" dirty="0"/>
              <a:t>. D. Collins, H. Johansen, K. J. Evans, C. Woodward, and P. Caldwell (2015)</a:t>
            </a:r>
            <a:r>
              <a:rPr lang="en-US" sz="1400" dirty="0" smtClean="0"/>
              <a:t>. Progress </a:t>
            </a:r>
            <a:r>
              <a:rPr lang="en-US" sz="1400" dirty="0"/>
              <a:t>in Fast, Accurate Multi-scale Climate Simulations, </a:t>
            </a:r>
            <a:r>
              <a:rPr lang="en-US" sz="1400" dirty="0" err="1"/>
              <a:t>Procedia</a:t>
            </a:r>
            <a:r>
              <a:rPr lang="en-US" sz="1400" dirty="0"/>
              <a:t> Computer </a:t>
            </a:r>
            <a:r>
              <a:rPr lang="en-US" sz="1400" dirty="0" smtClean="0"/>
              <a:t>Science</a:t>
            </a:r>
            <a:r>
              <a:rPr lang="en-US" sz="1400" dirty="0"/>
              <a:t>, 51:2006-2015.</a:t>
            </a:r>
          </a:p>
        </p:txBody>
      </p:sp>
      <p:sp>
        <p:nvSpPr>
          <p:cNvPr id="22" name="Content Placeholder 5"/>
          <p:cNvSpPr txBox="1">
            <a:spLocks/>
          </p:cNvSpPr>
          <p:nvPr/>
        </p:nvSpPr>
        <p:spPr bwMode="auto">
          <a:xfrm>
            <a:off x="4572000" y="1295400"/>
            <a:ext cx="44196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0" dirty="0" smtClean="0">
                <a:solidFill>
                  <a:schemeClr val="tx2"/>
                </a:solidFill>
              </a:rPr>
              <a:t>Highlight several examples where </a:t>
            </a:r>
            <a:r>
              <a:rPr lang="en-US" sz="1600" b="0" dirty="0" err="1" smtClean="0">
                <a:solidFill>
                  <a:schemeClr val="tx2"/>
                </a:solidFill>
              </a:rPr>
              <a:t>multiscale</a:t>
            </a:r>
            <a:r>
              <a:rPr lang="en-US" sz="1600" b="0" dirty="0" smtClean="0">
                <a:solidFill>
                  <a:schemeClr val="tx2"/>
                </a:solidFill>
              </a:rPr>
              <a:t> behavior is not adequately addressed, including cloud physics</a:t>
            </a:r>
          </a:p>
          <a:p>
            <a:r>
              <a:rPr lang="en-US" sz="1600" b="0" dirty="0" smtClean="0">
                <a:solidFill>
                  <a:schemeClr val="tx2"/>
                </a:solidFill>
              </a:rPr>
              <a:t>Motivate current efforts and future work in areas of highest priority, with a focus on collaborations across domains</a:t>
            </a:r>
            <a:endParaRPr lang="en-US" sz="1600" b="0" dirty="0">
              <a:solidFill>
                <a:schemeClr val="tx2"/>
              </a:solidFill>
            </a:endParaRPr>
          </a:p>
        </p:txBody>
      </p:sp>
      <p:sp>
        <p:nvSpPr>
          <p:cNvPr id="7" name="TextBox 6"/>
          <p:cNvSpPr txBox="1"/>
          <p:nvPr/>
        </p:nvSpPr>
        <p:spPr>
          <a:xfrm>
            <a:off x="3733800" y="6334780"/>
            <a:ext cx="2438400" cy="523220"/>
          </a:xfrm>
          <a:prstGeom prst="rect">
            <a:avLst/>
          </a:prstGeom>
          <a:noFill/>
        </p:spPr>
        <p:txBody>
          <a:bodyPr wrap="square" rtlCol="0">
            <a:spAutoFit/>
          </a:bodyPr>
          <a:lstStyle/>
          <a:p>
            <a:r>
              <a:rPr lang="en-US" sz="1400" dirty="0" smtClean="0"/>
              <a:t>Support provided by the BER </a:t>
            </a:r>
            <a:r>
              <a:rPr lang="en-US" sz="1400" dirty="0" err="1" smtClean="0"/>
              <a:t>SciDAC</a:t>
            </a:r>
            <a:r>
              <a:rPr lang="en-US" sz="1400" dirty="0"/>
              <a:t> </a:t>
            </a:r>
            <a:r>
              <a:rPr lang="en-US" sz="1400" dirty="0" err="1" smtClean="0"/>
              <a:t>Multiscale</a:t>
            </a:r>
            <a:r>
              <a:rPr lang="en-US" sz="1400" dirty="0" smtClean="0"/>
              <a:t> project</a:t>
            </a:r>
            <a:endParaRPr lang="en-US" sz="1400" dirty="0"/>
          </a:p>
        </p:txBody>
      </p:sp>
      <p:pic>
        <p:nvPicPr>
          <p:cNvPr id="19" name="Picture 18" descr="LLNL.jpe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48400" y="6351076"/>
            <a:ext cx="457200" cy="468824"/>
          </a:xfrm>
          <a:prstGeom prst="rect">
            <a:avLst/>
          </a:prstGeom>
        </p:spPr>
      </p:pic>
      <p:pic>
        <p:nvPicPr>
          <p:cNvPr id="8" name="Picture 7" descr="LBNL.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8000" y="6400800"/>
            <a:ext cx="609600" cy="369194"/>
          </a:xfrm>
          <a:prstGeom prst="rect">
            <a:avLst/>
          </a:prstGeom>
        </p:spPr>
      </p:pic>
      <p:pic>
        <p:nvPicPr>
          <p:cNvPr id="20" name="Picture 19" descr="Fig03_ICCS_2015_submission_107.pd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34000" y="3505200"/>
            <a:ext cx="3311304" cy="1600200"/>
          </a:xfrm>
          <a:prstGeom prst="rect">
            <a:avLst/>
          </a:prstGeom>
          <a:ln>
            <a:solidFill>
              <a:srgbClr val="000000"/>
            </a:solidFill>
          </a:ln>
          <a:effectLst>
            <a:outerShdw blurRad="50800" dist="38100" dir="2700000" algn="tl" rotWithShape="0">
              <a:prstClr val="black">
                <a:alpha val="40000"/>
              </a:prstClr>
            </a:outerShdw>
          </a:effectLst>
        </p:spPr>
      </p:pic>
      <p:sp>
        <p:nvSpPr>
          <p:cNvPr id="5" name="TextBox 4"/>
          <p:cNvSpPr txBox="1"/>
          <p:nvPr/>
        </p:nvSpPr>
        <p:spPr>
          <a:xfrm>
            <a:off x="4953000" y="5181600"/>
            <a:ext cx="4114800" cy="954107"/>
          </a:xfrm>
          <a:prstGeom prst="rect">
            <a:avLst/>
          </a:prstGeom>
          <a:noFill/>
        </p:spPr>
        <p:txBody>
          <a:bodyPr wrap="square" rtlCol="0">
            <a:spAutoFit/>
          </a:bodyPr>
          <a:lstStyle/>
          <a:p>
            <a:r>
              <a:rPr lang="en-US" sz="1400" i="1" dirty="0" smtClean="0"/>
              <a:t>From A</a:t>
            </a:r>
            <a:r>
              <a:rPr lang="en-US" sz="1400" i="1" dirty="0"/>
              <a:t>. </a:t>
            </a:r>
            <a:r>
              <a:rPr lang="en-US" sz="1400" i="1" dirty="0" err="1"/>
              <a:t>Sarje</a:t>
            </a:r>
            <a:r>
              <a:rPr lang="en-US" sz="1400" i="1" dirty="0"/>
              <a:t> et </a:t>
            </a:r>
            <a:r>
              <a:rPr lang="en-US" sz="1400" i="1" dirty="0" smtClean="0"/>
              <a:t>al</a:t>
            </a:r>
            <a:r>
              <a:rPr lang="en-US" sz="1400" i="1" dirty="0"/>
              <a:t> </a:t>
            </a:r>
            <a:r>
              <a:rPr lang="en-US" sz="1400" i="1" dirty="0" smtClean="0"/>
              <a:t>(2015), same session, </a:t>
            </a:r>
            <a:r>
              <a:rPr lang="en-US" sz="1400" dirty="0" smtClean="0"/>
              <a:t>dynamic </a:t>
            </a:r>
            <a:r>
              <a:rPr lang="en-US" sz="1400" dirty="0"/>
              <a:t>load balancing issues are more complex than static local </a:t>
            </a:r>
            <a:r>
              <a:rPr lang="en-US" sz="1400" dirty="0" smtClean="0"/>
              <a:t>refinement, as shown in the unstructured MPAS Ocean component in the ACME model.</a:t>
            </a:r>
            <a:endParaRPr lang="en-US" dirty="0"/>
          </a:p>
        </p:txBody>
      </p:sp>
    </p:spTree>
    <p:extLst>
      <p:ext uri="{BB962C8B-B14F-4D97-AF65-F5344CB8AC3E}">
        <p14:creationId xmlns:p14="http://schemas.microsoft.com/office/powerpoint/2010/main" val="22707073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5400"/>
            <a:ext cx="9144000" cy="762000"/>
          </a:xfrm>
        </p:spPr>
        <p:txBody>
          <a:bodyPr>
            <a:normAutofit/>
          </a:bodyPr>
          <a:lstStyle/>
          <a:p>
            <a:r>
              <a:rPr lang="en-US" sz="2000" b="1" dirty="0"/>
              <a:t>Progress in Fast, Accurate Multi-scale Climate Simulations</a:t>
            </a:r>
            <a:endParaRPr lang="en-US" sz="1600" b="1" dirty="0" smtClean="0">
              <a:solidFill>
                <a:srgbClr val="006600"/>
              </a:solidFill>
              <a:latin typeface="Arial"/>
              <a:cs typeface="Arial"/>
            </a:endParaRPr>
          </a:p>
        </p:txBody>
      </p:sp>
      <p:sp>
        <p:nvSpPr>
          <p:cNvPr id="14341" name="TextBox 14"/>
          <p:cNvSpPr txBox="1">
            <a:spLocks noChangeArrowheads="1"/>
          </p:cNvSpPr>
          <p:nvPr/>
        </p:nvSpPr>
        <p:spPr bwMode="auto">
          <a:xfrm>
            <a:off x="381000" y="914400"/>
            <a:ext cx="1130438"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Summary </a:t>
            </a:r>
            <a:endParaRPr lang="en-US" i="1" dirty="0">
              <a:solidFill>
                <a:srgbClr val="DA5500"/>
              </a:solidFill>
            </a:endParaRPr>
          </a:p>
        </p:txBody>
      </p: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6361822"/>
            <a:ext cx="1571303" cy="483478"/>
          </a:xfrm>
          <a:prstGeom prst="rect">
            <a:avLst/>
          </a:prstGeom>
        </p:spPr>
      </p:pic>
      <p:sp>
        <p:nvSpPr>
          <p:cNvPr id="2" name="TextBox 1"/>
          <p:cNvSpPr txBox="1"/>
          <p:nvPr/>
        </p:nvSpPr>
        <p:spPr>
          <a:xfrm>
            <a:off x="190500" y="5715000"/>
            <a:ext cx="8915400" cy="523220"/>
          </a:xfrm>
          <a:prstGeom prst="rect">
            <a:avLst/>
          </a:prstGeom>
          <a:noFill/>
        </p:spPr>
        <p:txBody>
          <a:bodyPr wrap="square" rtlCol="0">
            <a:spAutoFit/>
          </a:bodyPr>
          <a:lstStyle/>
          <a:p>
            <a:r>
              <a:rPr lang="en-US" sz="1400" dirty="0"/>
              <a:t> W. D. Collins, H. Johansen, K. J. Evans, C. Woodward, and P. Caldwell (2015). Progress in Fast, Accurate Multi-scale Climate Simulations, </a:t>
            </a:r>
            <a:r>
              <a:rPr lang="en-US" sz="1400" dirty="0" err="1"/>
              <a:t>Procedia</a:t>
            </a:r>
            <a:r>
              <a:rPr lang="en-US" sz="1400" dirty="0"/>
              <a:t> Computer Science, 51:2006-2015.</a:t>
            </a:r>
          </a:p>
        </p:txBody>
      </p:sp>
      <p:sp>
        <p:nvSpPr>
          <p:cNvPr id="10" name="TextBox 9"/>
          <p:cNvSpPr txBox="1"/>
          <p:nvPr/>
        </p:nvSpPr>
        <p:spPr>
          <a:xfrm>
            <a:off x="152400" y="1371600"/>
            <a:ext cx="8610600" cy="4247317"/>
          </a:xfrm>
          <a:prstGeom prst="rect">
            <a:avLst/>
          </a:prstGeom>
          <a:noFill/>
        </p:spPr>
        <p:txBody>
          <a:bodyPr wrap="square" rtlCol="0">
            <a:spAutoFit/>
          </a:bodyPr>
          <a:lstStyle/>
          <a:p>
            <a:r>
              <a:rPr lang="en-US" dirty="0"/>
              <a:t>We present a survey of physical and computational techniques that have the potential to </a:t>
            </a:r>
            <a:r>
              <a:rPr lang="en-US" dirty="0" smtClean="0"/>
              <a:t>contribute </a:t>
            </a:r>
            <a:r>
              <a:rPr lang="en-US" dirty="0"/>
              <a:t>to the next generation of high-fidelity, multi-scale climate simulations. Examples of the climate science problems that can be investigated with more depth with these computational improvements include the capture of remote </a:t>
            </a:r>
            <a:r>
              <a:rPr lang="en-US" dirty="0" err="1"/>
              <a:t>forcings</a:t>
            </a:r>
            <a:r>
              <a:rPr lang="en-US" dirty="0"/>
              <a:t> of localized hydrological extreme events, an accurate representation of cloud features over a range of spatial and temporal scales, and parallel, large ensembles of simulations to more </a:t>
            </a:r>
            <a:r>
              <a:rPr lang="en-US" dirty="0" smtClean="0"/>
              <a:t>effectively </a:t>
            </a:r>
            <a:r>
              <a:rPr lang="en-US" dirty="0"/>
              <a:t>explore model sensitivities and </a:t>
            </a:r>
            <a:r>
              <a:rPr lang="en-US" dirty="0" smtClean="0"/>
              <a:t>uncertainties</a:t>
            </a:r>
            <a:r>
              <a:rPr lang="en-US" dirty="0"/>
              <a:t>. Numerical techniques, such as adaptive mesh refinement, implicit time integration, and separate treatment of fast physical time scales are enabling improved accuracy and fidelity in simulation of dynamics and allowing more complete representations of climate features at the global scale. At the same time, partnerships with computer science teams have focused on taking advantage of evolving computer architectures such as many-core processors and GPUs. As a result, approaches which were previously considered prohibitively costly have become both more </a:t>
            </a:r>
            <a:r>
              <a:rPr lang="en-US" dirty="0" smtClean="0"/>
              <a:t>efficient </a:t>
            </a:r>
            <a:r>
              <a:rPr lang="en-US" dirty="0"/>
              <a:t>and scalable. In combination, progress in these three critical areas is poised to transform climate modeling in the coming decades. </a:t>
            </a:r>
          </a:p>
        </p:txBody>
      </p:sp>
      <p:sp>
        <p:nvSpPr>
          <p:cNvPr id="9" name="TextBox 8"/>
          <p:cNvSpPr txBox="1"/>
          <p:nvPr/>
        </p:nvSpPr>
        <p:spPr>
          <a:xfrm>
            <a:off x="3124200" y="6334780"/>
            <a:ext cx="2286000" cy="523220"/>
          </a:xfrm>
          <a:prstGeom prst="rect">
            <a:avLst/>
          </a:prstGeom>
          <a:noFill/>
        </p:spPr>
        <p:txBody>
          <a:bodyPr wrap="square" rtlCol="0">
            <a:spAutoFit/>
          </a:bodyPr>
          <a:lstStyle/>
          <a:p>
            <a:r>
              <a:rPr lang="en-US" sz="1400" dirty="0" smtClean="0"/>
              <a:t>Support provided by the BER </a:t>
            </a:r>
            <a:r>
              <a:rPr lang="en-US" sz="1400" dirty="0" err="1" smtClean="0"/>
              <a:t>SciDAC</a:t>
            </a:r>
            <a:r>
              <a:rPr lang="en-US" sz="1400" dirty="0"/>
              <a:t> </a:t>
            </a:r>
            <a:r>
              <a:rPr lang="en-US" sz="1400" dirty="0" err="1" smtClean="0"/>
              <a:t>Multiscale</a:t>
            </a:r>
            <a:r>
              <a:rPr lang="en-US" sz="1400" dirty="0" smtClean="0"/>
              <a:t> project</a:t>
            </a:r>
            <a:endParaRPr lang="en-US" sz="1400" dirty="0"/>
          </a:p>
        </p:txBody>
      </p:sp>
      <p:pic>
        <p:nvPicPr>
          <p:cNvPr id="6" name="Picture 5" descr="LLNL.jpe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2200" y="6351076"/>
            <a:ext cx="457200" cy="468824"/>
          </a:xfrm>
          <a:prstGeom prst="rect">
            <a:avLst/>
          </a:prstGeom>
        </p:spPr>
      </p:pic>
      <p:pic>
        <p:nvPicPr>
          <p:cNvPr id="11" name="Picture 10" descr="LBNL.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81800" y="6400800"/>
            <a:ext cx="609600" cy="369194"/>
          </a:xfrm>
          <a:prstGeom prst="rect">
            <a:avLst/>
          </a:prstGeom>
        </p:spPr>
      </p:pic>
    </p:spTree>
    <p:extLst>
      <p:ext uri="{BB962C8B-B14F-4D97-AF65-F5344CB8AC3E}">
        <p14:creationId xmlns:p14="http://schemas.microsoft.com/office/powerpoint/2010/main" val="424528413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5770</TotalTime>
  <Words>500</Words>
  <Application>Microsoft Macintosh PowerPoint</Application>
  <PresentationFormat>On-screen Show (4:3)</PresentationFormat>
  <Paragraphs>20</Paragraphs>
  <Slides>2</Slides>
  <Notes>2</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1_Office Theme</vt:lpstr>
      <vt:lpstr>Custom Design</vt:lpstr>
      <vt:lpstr> Progress in Fast, Accurate Multi-scale Climate Simulations</vt:lpstr>
      <vt:lpstr>Progress in Fast, Accurate Multi-scale Climate Simulations</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Budget Template</dc:title>
  <dc:creator>helpdesk</dc:creator>
  <cp:lastModifiedBy>Evans, Katherine J.</cp:lastModifiedBy>
  <cp:revision>543</cp:revision>
  <cp:lastPrinted>2013-07-17T20:47:32Z</cp:lastPrinted>
  <dcterms:created xsi:type="dcterms:W3CDTF">2011-04-04T14:41:56Z</dcterms:created>
  <dcterms:modified xsi:type="dcterms:W3CDTF">2015-06-30T15:21:02Z</dcterms:modified>
</cp:coreProperties>
</file>