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B9BC-5774-464F-B084-7F39252BA2B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9C628-B95A-4A3A-B6C9-F4F9D65D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3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1263" y="685800"/>
            <a:ext cx="4435475" cy="3429000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4CC391-49A2-4330-8A87-A1840A71A35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5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82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4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44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399" tIns="45700" rIns="91399" bIns="4570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49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7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64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2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64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6" indent="0">
              <a:buNone/>
              <a:defRPr sz="2400"/>
            </a:lvl3pPr>
            <a:lvl4pPr marL="1370992" indent="0">
              <a:buNone/>
              <a:defRPr sz="2000"/>
            </a:lvl4pPr>
            <a:lvl5pPr marL="1827989" indent="0">
              <a:buNone/>
              <a:defRPr sz="2000"/>
            </a:lvl5pPr>
            <a:lvl6pPr marL="2284988" indent="0">
              <a:buNone/>
              <a:defRPr sz="2000"/>
            </a:lvl6pPr>
            <a:lvl7pPr marL="2741984" indent="0">
              <a:buNone/>
              <a:defRPr sz="2000"/>
            </a:lvl7pPr>
            <a:lvl8pPr marL="3198982" indent="0">
              <a:buNone/>
              <a:defRPr sz="2000"/>
            </a:lvl8pPr>
            <a:lvl9pPr marL="365598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462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69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8" indent="-342748" algn="l" defTabSz="4569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21" indent="-285624" algn="l" defTabSz="4569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93" indent="-228500" algn="l" defTabSz="4569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92" indent="-228500" algn="l" defTabSz="4569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88" indent="-228500" algn="l" defTabSz="4569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85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84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80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8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9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88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84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8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8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52400" y="1287463"/>
            <a:ext cx="4267200" cy="230870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algn="just" defTabSz="456943"/>
            <a:r>
              <a:rPr lang="en-US" sz="1400" dirty="0">
                <a:solidFill>
                  <a:srgbClr val="0070C0"/>
                </a:solidFill>
              </a:rPr>
              <a:t>Episodic explosive volcanic eruptions are a natural part of the climate system, but are often omitted from AOGCM pre-industrial spin-up and control experiments. This omission imposes a negative bias on ocean heat uptake in simulations of the historical period. Here we study the impact of this omission on the 20</a:t>
            </a:r>
            <a:r>
              <a:rPr lang="en-US" sz="1400" baseline="30000" dirty="0">
                <a:solidFill>
                  <a:srgbClr val="0070C0"/>
                </a:solidFill>
              </a:rPr>
              <a:t>th</a:t>
            </a:r>
            <a:r>
              <a:rPr lang="en-US" sz="1400" dirty="0">
                <a:solidFill>
                  <a:srgbClr val="0070C0"/>
                </a:solidFill>
              </a:rPr>
              <a:t> century simulations using CMIP3 models, simple climate models, Earth system model of intermediate complexity, and CCSM4.  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lIns="91418" tIns="45709" rIns="91418" bIns="45709" anchor="ctr"/>
          <a:lstStyle/>
          <a:p>
            <a:pPr defTabSz="456943"/>
            <a:endParaRPr lang="en-US">
              <a:solidFill>
                <a:prstClr val="black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2"/>
            <a:ext cx="9144000" cy="96996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algn="ctr" defTabSz="456943">
              <a:tabLst>
                <a:tab pos="723731" algn="l"/>
                <a:tab pos="1447461" algn="l"/>
                <a:tab pos="2171192" algn="l"/>
                <a:tab pos="2894924" algn="l"/>
                <a:tab pos="3618654" algn="l"/>
                <a:tab pos="4342384" algn="l"/>
                <a:tab pos="5066116" algn="l"/>
                <a:tab pos="5789846" algn="l"/>
                <a:tab pos="6513576" algn="l"/>
                <a:tab pos="7237308" algn="l"/>
                <a:tab pos="7961038" algn="l"/>
                <a:tab pos="8684770" algn="l"/>
              </a:tabLst>
            </a:pPr>
            <a:r>
              <a:rPr lang="en-US" sz="2700" b="1" dirty="0">
                <a:solidFill>
                  <a:prstClr val="black"/>
                </a:solidFill>
              </a:rPr>
              <a:t>Climate models without pre-industrial volcanic forcing underestimate historical ocean thermal expansion</a:t>
            </a:r>
            <a:endParaRPr lang="en-US" sz="2700" b="1" dirty="0">
              <a:solidFill>
                <a:srgbClr val="003366"/>
              </a:solidFill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52400" y="838202"/>
            <a:ext cx="3657600" cy="4429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defTabSz="456943">
              <a:tabLst>
                <a:tab pos="723731" algn="l"/>
                <a:tab pos="1447461" algn="l"/>
                <a:tab pos="2171192" algn="l"/>
                <a:tab pos="2894924" algn="l"/>
                <a:tab pos="3618654" algn="l"/>
              </a:tabLst>
            </a:pPr>
            <a:r>
              <a:rPr lang="en-US" sz="2000" u="sng" dirty="0">
                <a:solidFill>
                  <a:srgbClr val="000000"/>
                </a:solidFill>
              </a:rPr>
              <a:t>Objective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152400" y="3529013"/>
            <a:ext cx="4114800" cy="4429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defTabSz="456943">
              <a:tabLst>
                <a:tab pos="723731" algn="l"/>
                <a:tab pos="1447461" algn="l"/>
                <a:tab pos="2171192" algn="l"/>
                <a:tab pos="2894924" algn="l"/>
                <a:tab pos="3618654" algn="l"/>
              </a:tabLst>
            </a:pPr>
            <a:r>
              <a:rPr lang="en-US" sz="2000" u="sng" dirty="0">
                <a:solidFill>
                  <a:srgbClr val="000000"/>
                </a:solidFill>
              </a:rPr>
              <a:t>Approach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4648200" y="3529013"/>
            <a:ext cx="4343400" cy="4429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defTabSz="456943">
              <a:tabLst>
                <a:tab pos="723731" algn="l"/>
                <a:tab pos="1447461" algn="l"/>
                <a:tab pos="2171192" algn="l"/>
                <a:tab pos="2894924" algn="l"/>
                <a:tab pos="3618654" algn="l"/>
                <a:tab pos="4342384" algn="l"/>
              </a:tabLst>
            </a:pPr>
            <a:r>
              <a:rPr lang="en-US" sz="2000" u="sng" dirty="0">
                <a:solidFill>
                  <a:srgbClr val="000000"/>
                </a:solidFill>
                <a:latin typeface="Calibri" pitchFamily="32" charset="0"/>
              </a:rPr>
              <a:t>Impact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152400" y="3917952"/>
            <a:ext cx="4267200" cy="2077458"/>
          </a:xfrm>
          <a:prstGeom prst="rect">
            <a:avLst/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algn="just" defTabSz="456943"/>
            <a:r>
              <a:rPr lang="en-US" sz="1400" dirty="0">
                <a:solidFill>
                  <a:srgbClr val="0070C0"/>
                </a:solidFill>
              </a:rPr>
              <a:t>We test this using a pair of experiments carried</a:t>
            </a:r>
          </a:p>
          <a:p>
            <a:pPr algn="just" defTabSz="456943"/>
            <a:r>
              <a:rPr lang="en-US" sz="1400" dirty="0">
                <a:solidFill>
                  <a:srgbClr val="0070C0"/>
                </a:solidFill>
              </a:rPr>
              <a:t>out with the NCAR CCSM4 AOGCM, which was spun up without volcanic forcing. One experiment is 1150 years long, using historical </a:t>
            </a:r>
            <a:r>
              <a:rPr lang="en-US" sz="1400" dirty="0" err="1">
                <a:solidFill>
                  <a:srgbClr val="0070C0"/>
                </a:solidFill>
              </a:rPr>
              <a:t>forcings</a:t>
            </a:r>
            <a:r>
              <a:rPr lang="en-US" sz="1400" dirty="0">
                <a:solidFill>
                  <a:srgbClr val="0070C0"/>
                </a:solidFill>
              </a:rPr>
              <a:t> for 850–2000 including volcanic forcing (zero or negative with respect to the spin-up); the other is 150 years, for 1850–2000. Then we used simple models to test the volcanic forcing by performing long integrations which is not easy to do using AOGCM.</a:t>
            </a:r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4648200" y="3910013"/>
            <a:ext cx="4338638" cy="250834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algn="just" defTabSz="456943"/>
            <a:r>
              <a:rPr lang="en-US" sz="1400" dirty="0">
                <a:solidFill>
                  <a:srgbClr val="0070C0"/>
                </a:solidFill>
              </a:rPr>
              <a:t>In models of a range of complexity, we find that global-mean sea-level rise due to thermal expansion during the last 150 years is consequently underestimated by 5–30 mm, which is a substantial proportion of the model-mean of 50 mm in CMIP3 AOGCMs with anthropogenic forcing only, and is therefore important in accounting for 20th-century sea-level rise. We test and recommend a procedure for removing this bias in the future simulation of the 20</a:t>
            </a:r>
            <a:r>
              <a:rPr lang="en-US" sz="1400" baseline="30000" dirty="0">
                <a:solidFill>
                  <a:srgbClr val="0070C0"/>
                </a:solidFill>
              </a:rPr>
              <a:t>th</a:t>
            </a:r>
            <a:r>
              <a:rPr lang="en-US" sz="1400" dirty="0">
                <a:solidFill>
                  <a:srgbClr val="0070C0"/>
                </a:solidFill>
              </a:rPr>
              <a:t> century sea level rise.</a:t>
            </a:r>
          </a:p>
          <a:p>
            <a:pPr defTabSz="456943"/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76200" y="6172203"/>
            <a:ext cx="8915400" cy="600147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lIns="91418" tIns="91418" rIns="91418" bIns="45709">
            <a:spAutoFit/>
          </a:bodyPr>
          <a:lstStyle/>
          <a:p>
            <a:pPr defTabSz="456943">
              <a:tabLst>
                <a:tab pos="723731" algn="l"/>
                <a:tab pos="1447461" algn="l"/>
                <a:tab pos="2171192" algn="l"/>
                <a:tab pos="2894924" algn="l"/>
                <a:tab pos="3618654" algn="l"/>
                <a:tab pos="4342384" algn="l"/>
                <a:tab pos="5066116" algn="l"/>
                <a:tab pos="5789846" algn="l"/>
                <a:tab pos="6513576" algn="l"/>
                <a:tab pos="7237308" algn="l"/>
              </a:tabLst>
            </a:pPr>
            <a:r>
              <a:rPr lang="en-US" sz="1000" b="1" dirty="0" err="1">
                <a:solidFill>
                  <a:srgbClr val="000000"/>
                </a:solidFill>
                <a:latin typeface="Calibri" pitchFamily="32" charset="0"/>
              </a:rPr>
              <a:t>Reference</a:t>
            </a:r>
            <a:r>
              <a:rPr lang="en-US" sz="1000" b="1" dirty="0" err="1">
                <a:solidFill>
                  <a:srgbClr val="000000"/>
                </a:solidFill>
              </a:rPr>
              <a:t>:</a:t>
            </a:r>
            <a:r>
              <a:rPr lang="en-US" sz="1000" dirty="0" err="1">
                <a:solidFill>
                  <a:prstClr val="black"/>
                </a:solidFill>
              </a:rPr>
              <a:t>Gregory</a:t>
            </a:r>
            <a:r>
              <a:rPr lang="en-US" sz="1000" dirty="0">
                <a:solidFill>
                  <a:prstClr val="black"/>
                </a:solidFill>
              </a:rPr>
              <a:t>, J. M., D. Bi, M. A. Collier, M. R. Dix, A. C. </a:t>
            </a:r>
            <a:r>
              <a:rPr lang="en-US" sz="1000" dirty="0" err="1">
                <a:solidFill>
                  <a:prstClr val="black"/>
                </a:solidFill>
              </a:rPr>
              <a:t>Hirst</a:t>
            </a:r>
            <a:r>
              <a:rPr lang="en-US" sz="1000" dirty="0">
                <a:solidFill>
                  <a:prstClr val="black"/>
                </a:solidFill>
              </a:rPr>
              <a:t>, </a:t>
            </a:r>
            <a:r>
              <a:rPr lang="en-US" sz="1000" b="1" dirty="0">
                <a:solidFill>
                  <a:prstClr val="black"/>
                </a:solidFill>
              </a:rPr>
              <a:t>A. </a:t>
            </a:r>
            <a:r>
              <a:rPr lang="en-US" sz="1000" b="1" dirty="0" err="1">
                <a:solidFill>
                  <a:prstClr val="black"/>
                </a:solidFill>
              </a:rPr>
              <a:t>Hu</a:t>
            </a:r>
            <a:r>
              <a:rPr lang="en-US" sz="1000" dirty="0">
                <a:solidFill>
                  <a:prstClr val="black"/>
                </a:solidFill>
              </a:rPr>
              <a:t>, M. Huber, R. </a:t>
            </a:r>
            <a:r>
              <a:rPr lang="en-US" sz="1000" dirty="0" err="1">
                <a:solidFill>
                  <a:prstClr val="black"/>
                </a:solidFill>
              </a:rPr>
              <a:t>Knutti</a:t>
            </a:r>
            <a:r>
              <a:rPr lang="en-US" sz="1000" dirty="0">
                <a:solidFill>
                  <a:prstClr val="black"/>
                </a:solidFill>
              </a:rPr>
              <a:t>, S. J. </a:t>
            </a:r>
            <a:r>
              <a:rPr lang="en-US" sz="1000" dirty="0" err="1">
                <a:solidFill>
                  <a:prstClr val="black"/>
                </a:solidFill>
              </a:rPr>
              <a:t>Marsland</a:t>
            </a:r>
            <a:r>
              <a:rPr lang="en-US" sz="1000" dirty="0">
                <a:solidFill>
                  <a:prstClr val="black"/>
                </a:solidFill>
              </a:rPr>
              <a:t>, M. </a:t>
            </a:r>
            <a:r>
              <a:rPr lang="en-US" sz="1000" dirty="0" err="1">
                <a:solidFill>
                  <a:prstClr val="black"/>
                </a:solidFill>
              </a:rPr>
              <a:t>Meinshausen</a:t>
            </a:r>
            <a:r>
              <a:rPr lang="en-US" sz="1000" dirty="0">
                <a:solidFill>
                  <a:prstClr val="black"/>
                </a:solidFill>
              </a:rPr>
              <a:t>, H. A. Rashid, L. D. </a:t>
            </a:r>
            <a:r>
              <a:rPr lang="en-US" sz="1000" dirty="0" err="1">
                <a:solidFill>
                  <a:prstClr val="black"/>
                </a:solidFill>
              </a:rPr>
              <a:t>Rotstayn</a:t>
            </a:r>
            <a:r>
              <a:rPr lang="en-US" sz="1000" dirty="0">
                <a:solidFill>
                  <a:prstClr val="black"/>
                </a:solidFill>
              </a:rPr>
              <a:t>, A. </a:t>
            </a:r>
            <a:r>
              <a:rPr lang="en-US" sz="1000" dirty="0" err="1">
                <a:solidFill>
                  <a:prstClr val="black"/>
                </a:solidFill>
              </a:rPr>
              <a:t>Schurer</a:t>
            </a:r>
            <a:r>
              <a:rPr lang="en-US" sz="1000" dirty="0">
                <a:solidFill>
                  <a:prstClr val="black"/>
                </a:solidFill>
              </a:rPr>
              <a:t>, J. A. Church, 2013, </a:t>
            </a:r>
            <a:r>
              <a:rPr lang="en-US" sz="1000" b="1" dirty="0">
                <a:solidFill>
                  <a:prstClr val="black"/>
                </a:solidFill>
              </a:rPr>
              <a:t>Climate models without pre-industrial volcanic forcing underestimate historical ocean thermal expansion</a:t>
            </a:r>
            <a:r>
              <a:rPr lang="en-US" sz="1000" dirty="0">
                <a:solidFill>
                  <a:prstClr val="black"/>
                </a:solidFill>
              </a:rPr>
              <a:t>, </a:t>
            </a:r>
            <a:r>
              <a:rPr lang="en-US" sz="1000" i="1" dirty="0" err="1">
                <a:solidFill>
                  <a:prstClr val="black"/>
                </a:solidFill>
              </a:rPr>
              <a:t>Geophys</a:t>
            </a:r>
            <a:r>
              <a:rPr lang="en-US" sz="1000" i="1" dirty="0">
                <a:solidFill>
                  <a:prstClr val="black"/>
                </a:solidFill>
              </a:rPr>
              <a:t>. Res. </a:t>
            </a:r>
            <a:r>
              <a:rPr lang="en-US" sz="1000" i="1" dirty="0" err="1">
                <a:solidFill>
                  <a:prstClr val="black"/>
                </a:solidFill>
              </a:rPr>
              <a:t>Lett</a:t>
            </a:r>
            <a:r>
              <a:rPr lang="en-US" sz="1000" i="1" dirty="0">
                <a:solidFill>
                  <a:prstClr val="black"/>
                </a:solidFill>
              </a:rPr>
              <a:t>.</a:t>
            </a:r>
            <a:r>
              <a:rPr lang="en-US" sz="1000" dirty="0">
                <a:solidFill>
                  <a:prstClr val="black"/>
                </a:solidFill>
              </a:rPr>
              <a:t>, doi:10.1029/2013GL055496, in press. 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>
            <a:off x="4570415" y="1001713"/>
            <a:ext cx="1587" cy="5162550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91418" tIns="45709" rIns="91418" bIns="45709"/>
          <a:lstStyle/>
          <a:p>
            <a:pPr defTabSz="456943"/>
            <a:endParaRPr lang="en-US">
              <a:solidFill>
                <a:prstClr val="black"/>
              </a:solidFill>
            </a:endParaRPr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>
            <a:off x="227015" y="3579815"/>
            <a:ext cx="8740775" cy="1587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91418" tIns="45709" rIns="91418" bIns="45709"/>
          <a:lstStyle/>
          <a:p>
            <a:pPr defTabSz="456943"/>
            <a:endParaRPr lang="en-US">
              <a:solidFill>
                <a:prstClr val="black"/>
              </a:solidFill>
            </a:endParaRPr>
          </a:p>
        </p:txBody>
      </p:sp>
      <p:pic>
        <p:nvPicPr>
          <p:cNvPr id="513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871538"/>
            <a:ext cx="3352800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TextBox 15"/>
          <p:cNvSpPr txBox="1">
            <a:spLocks noChangeArrowheads="1"/>
          </p:cNvSpPr>
          <p:nvPr/>
        </p:nvSpPr>
        <p:spPr bwMode="auto">
          <a:xfrm>
            <a:off x="4648200" y="3048002"/>
            <a:ext cx="4267200" cy="525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8" tIns="45709" rIns="91418" bIns="45709">
            <a:spAutoFit/>
          </a:bodyPr>
          <a:lstStyle/>
          <a:p>
            <a:pPr defTabSz="456943"/>
            <a:r>
              <a:rPr lang="en-US" sz="1400" dirty="0">
                <a:solidFill>
                  <a:prstClr val="black"/>
                </a:solidFill>
              </a:rPr>
              <a:t>Global-mean sea-level rise (mm) due to thermal expansion relative to 1860</a:t>
            </a:r>
          </a:p>
        </p:txBody>
      </p:sp>
    </p:spTree>
    <p:extLst>
      <p:ext uri="{BB962C8B-B14F-4D97-AF65-F5344CB8AC3E}">
        <p14:creationId xmlns:p14="http://schemas.microsoft.com/office/powerpoint/2010/main" val="291755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DOE-CA_Site_Review_Template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2014-12-09T20:00:35Z</dcterms:created>
  <dcterms:modified xsi:type="dcterms:W3CDTF">2014-12-09T20:01:57Z</dcterms:modified>
</cp:coreProperties>
</file>