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7" r:id="rId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ng Ya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4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3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A6A0A1DE-D870-DB42-ACFF-C6A21BFDD130}" type="datetimeFigureOut">
              <a:rPr lang="en-US"/>
              <a:pPr>
                <a:defRPr/>
              </a:pPr>
              <a:t>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4459D73B-A2CD-BD4C-8BA4-6C2971580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50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1E1E1C1-0B9B-214B-9D54-6DDB3219E21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000">
                <a:latin typeface="Calibri" charset="0"/>
              </a:rPr>
              <a:t>http://www.pnl.gov/science/highlights/highlights.asp?division=749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0EB4A-3363-EE43-A03E-DDF06B8604A8}" type="datetimeFigureOut">
              <a:rPr lang="en-US"/>
              <a:pPr>
                <a:defRPr/>
              </a:pPr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7613-07A4-964D-9815-842C7BC8E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2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5AE5-1887-F84F-A1CF-FC7140F03B2D}" type="datetimeFigureOut">
              <a:rPr lang="en-US"/>
              <a:pPr>
                <a:defRPr/>
              </a:pPr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2588-A221-0D4B-8BC8-3CF998DFC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1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BACAC-4666-B74C-A316-38B873BDA2E6}" type="datetimeFigureOut">
              <a:rPr lang="en-US"/>
              <a:pPr>
                <a:defRPr/>
              </a:pPr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45347-DF62-0544-A733-01C69B891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7072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0A59D-77D6-4B4A-AF21-95F2A39D9350}" type="datetimeFigureOut">
              <a:rPr lang="en-US"/>
              <a:pPr>
                <a:defRPr/>
              </a:pPr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3FED-5DD2-9148-89E9-A8DB815BF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7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28E8-E20C-4C41-92CC-BB17470C15F8}" type="datetimeFigureOut">
              <a:rPr lang="en-US"/>
              <a:pPr>
                <a:defRPr/>
              </a:pPr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B4865-9B1F-9340-80C0-0F06114FA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0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1369-A830-7E4F-AB93-A03CCFF505E6}" type="datetimeFigureOut">
              <a:rPr lang="en-US"/>
              <a:pPr>
                <a:defRPr/>
              </a:pPr>
              <a:t>2/27/2016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BC71E-567D-2F4E-A9EB-CDF36B0B9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1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243F-74B6-C14B-AFBE-E6B2325812EA}" type="datetimeFigureOut">
              <a:rPr lang="en-US"/>
              <a:pPr>
                <a:defRPr/>
              </a:pPr>
              <a:t>2/27/2016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43B6-5B56-394D-B18B-7FA80DCF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5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535A-2784-0746-871B-83FDC1FF5E85}" type="datetimeFigureOut">
              <a:rPr lang="en-US"/>
              <a:pPr>
                <a:defRPr/>
              </a:pPr>
              <a:t>2/27/2016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7FC8-E37A-AB45-A672-A7D4C7B61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3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D729-6E3F-5043-BE7D-C795AF63F443}" type="datetimeFigureOut">
              <a:rPr lang="en-US"/>
              <a:pPr>
                <a:defRPr/>
              </a:pPr>
              <a:t>2/27/2016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C07AB-064F-5041-85B9-4E55FE252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5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CDB5-F0B5-EA4B-8E93-8032BCAF8D08}" type="datetimeFigureOut">
              <a:rPr lang="en-US"/>
              <a:pPr>
                <a:defRPr/>
              </a:pPr>
              <a:t>2/27/2016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E3241-B4E7-844E-A24F-9B3A9EAA5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1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D209-3525-1E47-9759-91729324B05E}" type="datetimeFigureOut">
              <a:rPr lang="en-US"/>
              <a:pPr>
                <a:defRPr/>
              </a:pPr>
              <a:t>2/27/2016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681BB-BB07-CC4D-92A1-5EB76ED23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2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8DD87F6-3120-7F42-96A9-34FB16BD2012}" type="datetimeFigureOut">
              <a:rPr lang="en-US"/>
              <a:pPr>
                <a:defRPr/>
              </a:pPr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7072665F-578E-2A44-BB8D-2C8DE1E9E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endParaRPr lang="en-US" sz="160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838200"/>
            <a:ext cx="449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>
                <a:latin typeface="Calibri" pitchFamily="34" charset="0"/>
                <a:ea typeface="+mn-ea"/>
                <a:cs typeface="Arial" pitchFamily="34" charset="0"/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500" dirty="0" smtClean="0">
                <a:latin typeface="Calibri" pitchFamily="34" charset="0"/>
                <a:ea typeface="+mn-ea"/>
                <a:cs typeface="Arial" pitchFamily="34" charset="0"/>
              </a:rPr>
              <a:t>Climate extremes are governed by different dynamics from the mean state, entailing </a:t>
            </a:r>
            <a:r>
              <a:rPr lang="en-US" sz="1500" dirty="0" smtClean="0">
                <a:latin typeface="Calibri" pitchFamily="34" charset="0"/>
                <a:ea typeface="+mn-ea"/>
                <a:cs typeface="Arial" pitchFamily="34" charset="0"/>
              </a:rPr>
              <a:t>an innovative </a:t>
            </a:r>
            <a:r>
              <a:rPr lang="en-US" sz="1500" dirty="0" smtClean="0">
                <a:latin typeface="Calibri" pitchFamily="34" charset="0"/>
                <a:ea typeface="+mn-ea"/>
                <a:cs typeface="Arial" pitchFamily="34" charset="0"/>
              </a:rPr>
              <a:t>theoretical framework and metrics for their quantification and understanding. </a:t>
            </a:r>
          </a:p>
          <a:p>
            <a:pPr marL="285750" indent="-285750">
              <a:spcBef>
                <a:spcPct val="15000"/>
              </a:spcBef>
              <a:spcAft>
                <a:spcPts val="300"/>
              </a:spcAft>
              <a:buFont typeface="Arial" pitchFamily="34" charset="0"/>
              <a:buChar char="●"/>
              <a:defRPr/>
            </a:pPr>
            <a:r>
              <a:rPr lang="en-US" sz="1500" dirty="0" smtClean="0">
                <a:latin typeface="Calibri" pitchFamily="34" charset="0"/>
                <a:ea typeface="+mn-ea"/>
                <a:cs typeface="Arial" pitchFamily="34" charset="0"/>
              </a:rPr>
              <a:t>Develop and demonstrate the concept of finite-amplitude wave activity to three dimensions to account for the regional circulation associated with extremes and their variations under a changing climate. </a:t>
            </a:r>
            <a:endParaRPr lang="en-US" sz="1500" dirty="0" smtClean="0"/>
          </a:p>
          <a:p>
            <a:pPr>
              <a:spcBef>
                <a:spcPts val="0"/>
              </a:spcBef>
              <a:defRPr/>
            </a:pPr>
            <a:r>
              <a:rPr lang="en-US" sz="1600" b="1" dirty="0" smtClean="0">
                <a:latin typeface="Calibri" pitchFamily="34" charset="0"/>
                <a:ea typeface="+mn-ea"/>
                <a:cs typeface="Arial" pitchFamily="34" charset="0"/>
              </a:rPr>
              <a:t>                                  </a:t>
            </a:r>
            <a:r>
              <a:rPr lang="en-US" b="1" dirty="0" smtClean="0">
                <a:latin typeface="Calibri" pitchFamily="34" charset="0"/>
                <a:ea typeface="+mn-ea"/>
                <a:cs typeface="Arial" pitchFamily="34" charset="0"/>
              </a:rPr>
              <a:t>Approach</a:t>
            </a:r>
            <a:endParaRPr lang="en-US" sz="1600" b="1" dirty="0">
              <a:latin typeface="Calibri" pitchFamily="34" charset="0"/>
              <a:ea typeface="+mn-ea"/>
              <a:cs typeface="Arial" pitchFamily="34" charset="0"/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500" dirty="0" smtClean="0">
                <a:latin typeface="Calibri" pitchFamily="34" charset="0"/>
                <a:cs typeface="Arial" pitchFamily="34" charset="0"/>
              </a:rPr>
              <a:t>Defined a local finite-amplitude wave activity (LWA) </a:t>
            </a:r>
            <a:r>
              <a:rPr lang="en-US" sz="1500" dirty="0" smtClean="0">
                <a:latin typeface="Calibri" pitchFamily="34" charset="0"/>
                <a:cs typeface="Arial" pitchFamily="34" charset="0"/>
              </a:rPr>
              <a:t>based on 500 </a:t>
            </a:r>
            <a:r>
              <a:rPr lang="en-US" sz="1500" dirty="0" err="1" smtClean="0">
                <a:latin typeface="Calibri" pitchFamily="34" charset="0"/>
                <a:cs typeface="Arial" pitchFamily="34" charset="0"/>
              </a:rPr>
              <a:t>hPa</a:t>
            </a:r>
            <a:r>
              <a:rPr lang="en-US" sz="1500" dirty="0" smtClean="0">
                <a:latin typeface="Calibri" pitchFamily="34" charset="0"/>
                <a:cs typeface="Arial" pitchFamily="34" charset="0"/>
              </a:rPr>
              <a:t> geopotential height, u</a:t>
            </a:r>
            <a:r>
              <a:rPr lang="en-US" sz="1500" dirty="0" smtClean="0">
                <a:latin typeface="Calibri" pitchFamily="34" charset="0"/>
                <a:cs typeface="Arial" pitchFamily="34" charset="0"/>
              </a:rPr>
              <a:t>sing </a:t>
            </a:r>
            <a:r>
              <a:rPr lang="en-US" sz="1500" dirty="0" smtClean="0">
                <a:latin typeface="Calibri" pitchFamily="34" charset="0"/>
                <a:cs typeface="Arial" pitchFamily="34" charset="0"/>
              </a:rPr>
              <a:t>a line integral transformation, instead of an area integral </a:t>
            </a:r>
            <a:r>
              <a:rPr lang="en-US" sz="1500" dirty="0" smtClean="0">
                <a:latin typeface="Calibri" pitchFamily="34" charset="0"/>
                <a:cs typeface="Arial" pitchFamily="34" charset="0"/>
              </a:rPr>
              <a:t>transformation </a:t>
            </a:r>
            <a:endParaRPr lang="en-US" sz="1500" baseline="30000" dirty="0">
              <a:latin typeface="Calibri" pitchFamily="34" charset="0"/>
              <a:cs typeface="Arial" pitchFamily="34" charset="0"/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500" dirty="0" smtClean="0">
                <a:latin typeface="Calibri" pitchFamily="34" charset="0"/>
                <a:ea typeface="+mn-ea"/>
                <a:cs typeface="Arial" pitchFamily="34" charset="0"/>
              </a:rPr>
              <a:t>Apply LWA to capture the circulation features associated with the </a:t>
            </a:r>
            <a:r>
              <a:rPr lang="en-US" sz="1500" dirty="0" err="1" smtClean="0">
                <a:latin typeface="Calibri" pitchFamily="34" charset="0"/>
                <a:ea typeface="+mn-ea"/>
                <a:cs typeface="Arial" pitchFamily="34" charset="0"/>
              </a:rPr>
              <a:t>midlatitude</a:t>
            </a:r>
            <a:r>
              <a:rPr lang="en-US" sz="1500" dirty="0" smtClean="0">
                <a:latin typeface="Calibri" pitchFamily="34" charset="0"/>
                <a:ea typeface="+mn-ea"/>
                <a:cs typeface="Arial" pitchFamily="34" charset="0"/>
              </a:rPr>
              <a:t> weather extremes such as heat waves and cold snaps</a:t>
            </a:r>
            <a:r>
              <a:rPr lang="en-US" sz="1500" dirty="0"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en-US" sz="1500" dirty="0" smtClean="0">
                <a:latin typeface="Calibri" pitchFamily="34" charset="0"/>
                <a:ea typeface="+mn-ea"/>
                <a:cs typeface="Arial" pitchFamily="34" charset="0"/>
              </a:rPr>
              <a:t>and to discern the cyclonic circulations from the anticyclonic ones by partitioning LWA into the southern and </a:t>
            </a:r>
            <a:r>
              <a:rPr lang="en-US" sz="1500" dirty="0" smtClean="0">
                <a:latin typeface="Calibri" pitchFamily="34" charset="0"/>
                <a:cs typeface="Arial" pitchFamily="34" charset="0"/>
              </a:rPr>
              <a:t>northern components</a:t>
            </a:r>
            <a:r>
              <a:rPr lang="en-US" sz="15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500" dirty="0" smtClean="0">
                <a:latin typeface="Calibri" pitchFamily="34" charset="0"/>
                <a:cs typeface="Arial" pitchFamily="34" charset="0"/>
              </a:rPr>
              <a:t>to detect climate change signals.</a:t>
            </a:r>
            <a:endParaRPr lang="en-US" sz="1500" dirty="0" smtClean="0"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7630" y="99536"/>
            <a:ext cx="89609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smtClean="0"/>
              <a:t>Local Finite-Amplitude Wave Activity as an Objective Diagnostic of Midlatitude Extreme Weather</a:t>
            </a:r>
            <a:endParaRPr lang="en-US" sz="2100" b="1" dirty="0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1000" y="6096000"/>
            <a:ext cx="3810000" cy="738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50" dirty="0" smtClean="0"/>
              <a:t>Chen </a:t>
            </a:r>
            <a:r>
              <a:rPr lang="en-US" sz="1050" dirty="0"/>
              <a:t>G</a:t>
            </a:r>
            <a:r>
              <a:rPr lang="en-US" sz="1050" dirty="0" smtClean="0"/>
              <a:t>, J Lu, DA Burrows, and LR Leung, </a:t>
            </a:r>
            <a:r>
              <a:rPr lang="en-US" sz="1050" dirty="0"/>
              <a:t>2015. “Local Finite-Amplitude Wave Activity as an Objective Diagnostic of Midlatitude Extreme Weather.” </a:t>
            </a:r>
            <a:r>
              <a:rPr lang="en-US" sz="1050" i="1" dirty="0"/>
              <a:t>Geophysical Research Letters</a:t>
            </a:r>
            <a:r>
              <a:rPr lang="en-US" sz="1050" dirty="0"/>
              <a:t>, DOI: 10.1002/2015GL066959.</a:t>
            </a: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4343400" y="4800600"/>
            <a:ext cx="4800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287338" algn="ctr">
              <a:spcBef>
                <a:spcPct val="15000"/>
              </a:spcBef>
              <a:tabLst>
                <a:tab pos="338138" algn="l"/>
              </a:tabLst>
            </a:pPr>
            <a:r>
              <a:rPr lang="en-US" b="1" dirty="0"/>
              <a:t>Impact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500" dirty="0" smtClean="0">
                <a:latin typeface="Calibri" pitchFamily="34" charset="0"/>
                <a:cs typeface="Arial" pitchFamily="34" charset="0"/>
              </a:rPr>
              <a:t>Found no </a:t>
            </a:r>
            <a:r>
              <a:rPr lang="en-US" sz="1500" dirty="0">
                <a:latin typeface="Calibri" pitchFamily="34" charset="0"/>
                <a:cs typeface="Arial" pitchFamily="34" charset="0"/>
              </a:rPr>
              <a:t>hemispheric-scale increase in wave </a:t>
            </a:r>
            <a:r>
              <a:rPr lang="en-US" sz="1500">
                <a:latin typeface="Calibri" pitchFamily="34" charset="0"/>
                <a:cs typeface="Arial" pitchFamily="34" charset="0"/>
              </a:rPr>
              <a:t>amplitude </a:t>
            </a:r>
            <a:r>
              <a:rPr lang="en-US" sz="1500" smtClean="0">
                <a:latin typeface="Calibri" pitchFamily="34" charset="0"/>
                <a:cs typeface="Arial" pitchFamily="34" charset="0"/>
              </a:rPr>
              <a:t>using </a:t>
            </a:r>
            <a:r>
              <a:rPr lang="en-US" sz="1500" dirty="0">
                <a:latin typeface="Calibri" pitchFamily="34" charset="0"/>
                <a:cs typeface="Arial" pitchFamily="34" charset="0"/>
              </a:rPr>
              <a:t>LWA during the period of the drastic Arctic sea ice loss; the increase of wave activity is only regional in scale.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500" dirty="0">
                <a:latin typeface="Calibri" pitchFamily="34" charset="0"/>
                <a:cs typeface="Arial" pitchFamily="34" charset="0"/>
              </a:rPr>
              <a:t>LWA engenders a more conservative and intuitive budget analysis linking its tendency </a:t>
            </a:r>
            <a:r>
              <a:rPr lang="en-US" sz="1500" dirty="0" smtClean="0">
                <a:latin typeface="Calibri" pitchFamily="34" charset="0"/>
                <a:cs typeface="Arial" pitchFamily="34" charset="0"/>
              </a:rPr>
              <a:t>toward temperature </a:t>
            </a:r>
            <a:r>
              <a:rPr lang="en-US" sz="1500" dirty="0">
                <a:latin typeface="Calibri" pitchFamily="34" charset="0"/>
                <a:cs typeface="Arial" pitchFamily="34" charset="0"/>
              </a:rPr>
              <a:t>advection and diabatic heating.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50230" y="4267200"/>
            <a:ext cx="46937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FF"/>
                </a:solidFill>
              </a:rPr>
              <a:t>500-hPa </a:t>
            </a:r>
            <a:r>
              <a:rPr lang="en-US" sz="1100" b="1" dirty="0" err="1" smtClean="0">
                <a:solidFill>
                  <a:srgbClr val="0000FF"/>
                </a:solidFill>
              </a:rPr>
              <a:t>geopotential</a:t>
            </a:r>
            <a:r>
              <a:rPr lang="en-US" sz="1100" b="1" dirty="0" smtClean="0">
                <a:solidFill>
                  <a:srgbClr val="0000FF"/>
                </a:solidFill>
              </a:rPr>
              <a:t> height (contours) and the corresponding southern plus northern wave activity, A</a:t>
            </a:r>
            <a:r>
              <a:rPr lang="en-US" sz="1100" b="1" baseline="-25000" dirty="0" smtClean="0">
                <a:solidFill>
                  <a:srgbClr val="0000FF"/>
                </a:solidFill>
              </a:rPr>
              <a:t>S</a:t>
            </a:r>
            <a:r>
              <a:rPr lang="en-US" sz="1100" b="1" dirty="0" smtClean="0">
                <a:solidFill>
                  <a:srgbClr val="0000FF"/>
                </a:solidFill>
              </a:rPr>
              <a:t>+A</a:t>
            </a:r>
            <a:r>
              <a:rPr lang="en-US" sz="1100" b="1" baseline="-25000" dirty="0" smtClean="0">
                <a:solidFill>
                  <a:srgbClr val="0000FF"/>
                </a:solidFill>
              </a:rPr>
              <a:t>N</a:t>
            </a:r>
            <a:r>
              <a:rPr lang="en-US" sz="1100" b="1" dirty="0" smtClean="0">
                <a:solidFill>
                  <a:srgbClr val="0000FF"/>
                </a:solidFill>
              </a:rPr>
              <a:t> for cold air outbreaks in (a) western Europe on UTC 0000 17, 2009 and (b) in North America on 0000 UTC Jan. 2014 </a:t>
            </a:r>
            <a:endParaRPr lang="en-US" sz="1100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31461"/>
            <a:ext cx="4724400" cy="1535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872" y="2514600"/>
            <a:ext cx="4762128" cy="17666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50230" y="2000072"/>
            <a:ext cx="46937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FF"/>
                </a:solidFill>
              </a:rPr>
              <a:t>Schematics illustrating the definition of local finite-amplitude wave activity. The northward (southward) line integral of q’=q-Q gives the northward (southward) or anticyclonic (cyclonic) local wave activity A</a:t>
            </a:r>
            <a:r>
              <a:rPr lang="en-US" sz="1100" b="1" baseline="-25000" dirty="0" smtClean="0">
                <a:solidFill>
                  <a:srgbClr val="0000FF"/>
                </a:solidFill>
              </a:rPr>
              <a:t>N</a:t>
            </a:r>
            <a:r>
              <a:rPr lang="en-US" sz="1100" b="1" dirty="0" smtClean="0">
                <a:solidFill>
                  <a:srgbClr val="0000FF"/>
                </a:solidFill>
              </a:rPr>
              <a:t> (A</a:t>
            </a:r>
            <a:r>
              <a:rPr lang="en-US" sz="1100" b="1" baseline="-25000" dirty="0" smtClean="0">
                <a:solidFill>
                  <a:srgbClr val="0000FF"/>
                </a:solidFill>
              </a:rPr>
              <a:t>S</a:t>
            </a:r>
            <a:r>
              <a:rPr lang="en-US" sz="1100" b="1" dirty="0" smtClean="0">
                <a:solidFill>
                  <a:srgbClr val="0000FF"/>
                </a:solidFill>
              </a:rPr>
              <a:t>)   </a:t>
            </a:r>
            <a:endParaRPr lang="en-US" sz="11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Sample-Slide-Highlights-Templat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C6B92A3378AB42ABA05E855A577E4C" ma:contentTypeVersion="2" ma:contentTypeDescription="Create a new document." ma:contentTypeScope="" ma:versionID="aad76527b2f1f3f5d99c132c0da84091">
  <xsd:schema xmlns:xsd="http://www.w3.org/2001/XMLSchema" xmlns:xs="http://www.w3.org/2001/XMLSchema" xmlns:p="http://schemas.microsoft.com/office/2006/metadata/properties" xmlns:ns2="079988f7-7e0b-41ae-9b68-c2e871ce6e22" targetNamespace="http://schemas.microsoft.com/office/2006/metadata/properties" ma:root="true" ma:fieldsID="74536d26457afe77b03826b0dfd6b737" ns2:_="">
    <xsd:import namespace="079988f7-7e0b-41ae-9b68-c2e871ce6e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988f7-7e0b-41ae-9b68-c2e871ce6e2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2EB6A83-7598-48D2-99D6-BC7D97A6260A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72CB1C6-1040-4FEF-8F42-7A9B9593D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9988f7-7e0b-41ae-9b68-c2e871ce6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CE996C-19CD-48CB-A9B0-63F14BF1DB1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2B84D36-148F-4254-B937-30F83CF6913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DOE-Sample-Slide-Highlights-Template[1].pot</Template>
  <TotalTime>1916</TotalTime>
  <Words>318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DOE-Sample-Slide-Highlights-Template[1]</vt:lpstr>
      <vt:lpstr>PowerPoint Presentation</vt:lpstr>
    </vt:vector>
  </TitlesOfParts>
  <Company>PNNL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JOvink</dc:creator>
  <cp:lastModifiedBy>JOvink</cp:lastModifiedBy>
  <cp:revision>93</cp:revision>
  <cp:lastPrinted>2011-05-11T17:30:12Z</cp:lastPrinted>
  <dcterms:created xsi:type="dcterms:W3CDTF">2012-10-05T18:57:41Z</dcterms:created>
  <dcterms:modified xsi:type="dcterms:W3CDTF">2016-02-28T01:09:55Z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EP6D6TSR2XSE-15-9</vt:lpwstr>
  </property>
  <property fmtid="{D5CDD505-2E9C-101B-9397-08002B2CF9AE}" pid="3" name="_dlc_DocIdItemGuid">
    <vt:lpwstr>911fad3e-52e2-4c13-bee4-bc40eaf09e24</vt:lpwstr>
  </property>
  <property fmtid="{D5CDD505-2E9C-101B-9397-08002B2CF9AE}" pid="4" name="_dlc_DocIdUrl">
    <vt:lpwstr>https://collaborate.pnl.gov/projects/asgc/research_highlights/_layouts/DocIdRedir.aspx?ID=EP6D6TSR2XSE-15-9, EP6D6TSR2XSE-15-9</vt:lpwstr>
  </property>
</Properties>
</file>