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741" autoAdjust="0"/>
  </p:normalViewPr>
  <p:slideViewPr>
    <p:cSldViewPr>
      <p:cViewPr varScale="1">
        <p:scale>
          <a:sx n="71" d="100"/>
          <a:sy n="71" d="100"/>
        </p:scale>
        <p:origin x="-1506" y="-102"/>
      </p:cViewPr>
      <p:guideLst>
        <p:guide orient="horz" pos="2160"/>
        <p:guide pos="2880"/>
      </p:guideLst>
    </p:cSldViewPr>
  </p:slideViewPr>
  <p:outlineViewPr>
    <p:cViewPr>
      <p:scale>
        <a:sx n="33" d="100"/>
        <a:sy n="33" d="100"/>
      </p:scale>
      <p:origin x="0" y="0"/>
    </p:cViewPr>
  </p:outlineViewPr>
  <p:notesTextViewPr>
    <p:cViewPr>
      <p:scale>
        <a:sx n="1" d="1"/>
        <a:sy n="1" d="1"/>
      </p:scale>
      <p:origin x="30" y="497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234E3F-C928-4F6A-B556-C20E12D71BC5}" type="datetimeFigureOut">
              <a:rPr lang="en-US"/>
              <a:pPr>
                <a:defRPr/>
              </a:pPr>
              <a:t>10/9/2012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44ED2FD-76DC-4FDE-924B-85F4A6A4DBE5}" type="slidenum">
              <a:rPr lang="en-US"/>
              <a:pPr>
                <a:defRPr/>
              </a:pPr>
              <a:t>‹#›</a:t>
            </a:fld>
            <a:endParaRPr lang="en-US" dirty="0"/>
          </a:p>
        </p:txBody>
      </p:sp>
    </p:spTree>
    <p:extLst>
      <p:ext uri="{BB962C8B-B14F-4D97-AF65-F5344CB8AC3E}">
        <p14:creationId xmlns:p14="http://schemas.microsoft.com/office/powerpoint/2010/main" val="3789390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cira.colostate.edu/" TargetMode="External"/><Relationship Id="rId3" Type="http://schemas.openxmlformats.org/officeDocument/2006/relationships/hyperlink" Target="http://science.nasa.gov/earth-science/focus-areas/" TargetMode="External"/><Relationship Id="rId7" Type="http://schemas.openxmlformats.org/officeDocument/2006/relationships/hyperlink" Target="http://www.nsf.gov/pubs/2010/nsf10554/nsf10554.ht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scidac.gov/" TargetMode="External"/><Relationship Id="rId5" Type="http://schemas.openxmlformats.org/officeDocument/2006/relationships/hyperlink" Target="http://science.energy.gov/ber/research/cesd/earth-system-modeling-program/" TargetMode="External"/><Relationship Id="rId4" Type="http://schemas.openxmlformats.org/officeDocument/2006/relationships/hyperlink" Target="http://asr.science.energy.gov/" TargetMode="External"/><Relationship Id="rId9" Type="http://schemas.openxmlformats.org/officeDocument/2006/relationships/hyperlink" Target="http://www.agu.org/pubs/crossref/2012/2012JD017894.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5283" indent="-290493">
              <a:defRPr>
                <a:solidFill>
                  <a:schemeClr val="tx1"/>
                </a:solidFill>
                <a:latin typeface="Calibri" pitchFamily="34" charset="0"/>
              </a:defRPr>
            </a:lvl2pPr>
            <a:lvl3pPr marL="1161974" indent="-232395">
              <a:defRPr>
                <a:solidFill>
                  <a:schemeClr val="tx1"/>
                </a:solidFill>
                <a:latin typeface="Calibri" pitchFamily="34" charset="0"/>
              </a:defRPr>
            </a:lvl3pPr>
            <a:lvl4pPr marL="1626763" indent="-232395">
              <a:defRPr>
                <a:solidFill>
                  <a:schemeClr val="tx1"/>
                </a:solidFill>
                <a:latin typeface="Calibri" pitchFamily="34" charset="0"/>
              </a:defRPr>
            </a:lvl4pPr>
            <a:lvl5pPr marL="2091553" indent="-232395">
              <a:defRPr>
                <a:solidFill>
                  <a:schemeClr val="tx1"/>
                </a:solidFill>
                <a:latin typeface="Calibri" pitchFamily="34" charset="0"/>
              </a:defRPr>
            </a:lvl5pPr>
            <a:lvl6pPr marL="2556342" indent="-232395" fontAlgn="base">
              <a:spcBef>
                <a:spcPct val="0"/>
              </a:spcBef>
              <a:spcAft>
                <a:spcPct val="0"/>
              </a:spcAft>
              <a:defRPr>
                <a:solidFill>
                  <a:schemeClr val="tx1"/>
                </a:solidFill>
                <a:latin typeface="Calibri" pitchFamily="34" charset="0"/>
              </a:defRPr>
            </a:lvl6pPr>
            <a:lvl7pPr marL="3021132" indent="-232395" fontAlgn="base">
              <a:spcBef>
                <a:spcPct val="0"/>
              </a:spcBef>
              <a:spcAft>
                <a:spcPct val="0"/>
              </a:spcAft>
              <a:defRPr>
                <a:solidFill>
                  <a:schemeClr val="tx1"/>
                </a:solidFill>
                <a:latin typeface="Calibri" pitchFamily="34" charset="0"/>
              </a:defRPr>
            </a:lvl7pPr>
            <a:lvl8pPr marL="3485921" indent="-232395" fontAlgn="base">
              <a:spcBef>
                <a:spcPct val="0"/>
              </a:spcBef>
              <a:spcAft>
                <a:spcPct val="0"/>
              </a:spcAft>
              <a:defRPr>
                <a:solidFill>
                  <a:schemeClr val="tx1"/>
                </a:solidFill>
                <a:latin typeface="Calibri" pitchFamily="34" charset="0"/>
              </a:defRPr>
            </a:lvl8pPr>
            <a:lvl9pPr marL="3950711" indent="-23239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3AD086-CEF2-4847-8B67-F7885CCCE18C}" type="slidenum">
              <a:rPr lang="en-US" smtClean="0"/>
              <a:pPr fontAlgn="base">
                <a:spcBef>
                  <a:spcPct val="0"/>
                </a:spcBef>
                <a:spcAft>
                  <a:spcPct val="0"/>
                </a:spcAft>
                <a:defRPr/>
              </a:pPr>
              <a:t>1</a:t>
            </a:fld>
            <a:endParaRPr lang="en-US" dirty="0" smtClean="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800" dirty="0" smtClean="0"/>
              <a:t>http://www.pnl.gov/science/highlights/highlights.asp?division=749</a:t>
            </a:r>
          </a:p>
          <a:p>
            <a:pPr eaLnBrk="1" hangingPunct="1">
              <a:spcBef>
                <a:spcPct val="0"/>
              </a:spcBef>
            </a:pPr>
            <a:endParaRPr lang="en-US" sz="800" dirty="0" smtClean="0"/>
          </a:p>
          <a:p>
            <a:r>
              <a:rPr lang="en-US" sz="1000" b="1" kern="1200" dirty="0" smtClean="0">
                <a:solidFill>
                  <a:schemeClr val="tx1"/>
                </a:solidFill>
                <a:effectLst/>
                <a:latin typeface="+mn-lt"/>
                <a:ea typeface="+mn-ea"/>
                <a:cs typeface="+mn-cs"/>
              </a:rPr>
              <a:t>Atmospheric Sciences &amp; Global Change Division</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Research Highlights</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October 2012</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Partly Cloudy With a Chance of Aerosol</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Satellite images reveal that clouds affect the particles surrounding them</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Results: </a:t>
            </a:r>
            <a:r>
              <a:rPr lang="en-US" sz="1000" kern="1200" dirty="0" smtClean="0">
                <a:solidFill>
                  <a:schemeClr val="tx1"/>
                </a:solidFill>
                <a:effectLst/>
                <a:latin typeface="+mn-lt"/>
                <a:ea typeface="+mn-ea"/>
                <a:cs typeface="+mn-cs"/>
              </a:rPr>
              <a:t>Call them cloud wannabes. Scientists at Pacific Northwest National Laboratory found that when the sky is described as partly cloudy, particles in the seemingly clear sky near those clouds are optically thick with activity. Clouds influence the particles to attract water, making them reflect and scatter more sunlight energy nearly like the clouds themselves. Scientists revealed these cloud secrets with satellite data that showed a 25 percent increase in the global cloud-influencing effect. </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Why It Matters:</a:t>
            </a:r>
            <a:r>
              <a:rPr lang="en-US" sz="1000" kern="1200" dirty="0" smtClean="0">
                <a:solidFill>
                  <a:schemeClr val="tx1"/>
                </a:solidFill>
                <a:effectLst/>
                <a:latin typeface="+mn-lt"/>
                <a:ea typeface="+mn-ea"/>
                <a:cs typeface="+mn-cs"/>
              </a:rPr>
              <a:t> Aerosols are tiny particles of dust, ash, pollution, and chemical compounds suspended in the atmosphere. These small particles have huge impacts on the warming and cooling of the Earth through their power to absorb, reflect, or scatter light from the sun. Previously, global climate models have considered the aerosol between the clouds clear without accounting for important particle properties. This research helps scientists better understand some of the effects that have a major impact on how and when energy from the sun affects the Earth’s climate.</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Methods:</a:t>
            </a:r>
            <a:r>
              <a:rPr lang="en-US" sz="1000" kern="1200" dirty="0" smtClean="0">
                <a:solidFill>
                  <a:schemeClr val="tx1"/>
                </a:solidFill>
                <a:effectLst/>
                <a:latin typeface="+mn-lt"/>
                <a:ea typeface="+mn-ea"/>
                <a:cs typeface="+mn-cs"/>
              </a:rPr>
              <a:t> The PNNL scientists used 11 years of high-resolution daily observations from the National Aeronautics and Space Administration (NASA) Moderate Resolution Imaging </a:t>
            </a:r>
            <a:r>
              <a:rPr lang="en-US" sz="1000" kern="1200" dirty="0" err="1" smtClean="0">
                <a:solidFill>
                  <a:schemeClr val="tx1"/>
                </a:solidFill>
                <a:effectLst/>
                <a:latin typeface="+mn-lt"/>
                <a:ea typeface="+mn-ea"/>
                <a:cs typeface="+mn-cs"/>
              </a:rPr>
              <a:t>Spectroradiometer</a:t>
            </a:r>
            <a:r>
              <a:rPr lang="en-US" sz="1000" kern="1200" dirty="0" smtClean="0">
                <a:solidFill>
                  <a:schemeClr val="tx1"/>
                </a:solidFill>
                <a:effectLst/>
                <a:latin typeface="+mn-lt"/>
                <a:ea typeface="+mn-ea"/>
                <a:cs typeface="+mn-cs"/>
              </a:rPr>
              <a:t> (MODIS) satellites to assess the effect of clouds on aerosols. They analyzed data on the aerosol optical thickness and fraction of the sky covered by clouds using probability density function, a statistical approach that shows the distribution of random variables. This approach enabled them to describe the relative frequency of clear sky to a sky thick with aerosol particle activity in global regions.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Although there are various factors controlling the aerosols near clouds, in their analysis the team found that </a:t>
            </a:r>
            <a:r>
              <a:rPr lang="en-US" sz="1000" kern="1200" dirty="0" err="1" smtClean="0">
                <a:solidFill>
                  <a:schemeClr val="tx1"/>
                </a:solidFill>
                <a:effectLst/>
                <a:latin typeface="+mn-lt"/>
                <a:ea typeface="+mn-ea"/>
                <a:cs typeface="+mn-cs"/>
              </a:rPr>
              <a:t>hygroscopicity</a:t>
            </a:r>
            <a:r>
              <a:rPr lang="en-US" sz="1000" kern="1200" dirty="0" smtClean="0">
                <a:solidFill>
                  <a:schemeClr val="tx1"/>
                </a:solidFill>
                <a:effectLst/>
                <a:latin typeface="+mn-lt"/>
                <a:ea typeface="+mn-ea"/>
                <a:cs typeface="+mn-cs"/>
              </a:rPr>
              <a:t>—the ability of the particle to attract and hold water—is a major factor driving the optical depth of particles. Satellite observations suggest that complex interactions occur between coexisting clouds and aerosol particles. This study will help improve representations of clouds in climate change, and result in a better grasp of how aerosols affect the warming and cooling effect of the sun’s energy on the Earth.</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What’s Next?</a:t>
            </a:r>
            <a:r>
              <a:rPr lang="en-US" sz="1000" kern="1200" dirty="0" smtClean="0">
                <a:solidFill>
                  <a:schemeClr val="tx1"/>
                </a:solidFill>
                <a:effectLst/>
                <a:latin typeface="+mn-lt"/>
                <a:ea typeface="+mn-ea"/>
                <a:cs typeface="+mn-cs"/>
              </a:rPr>
              <a:t> PNNL researchers will use the global-scale observations for estimating how and when energy from the sun affects the Earth’s climate, which will provide a better understanding of climate models.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Sidebar</a:t>
            </a:r>
            <a:r>
              <a:rPr lang="en-US" sz="1000" kern="1200" dirty="0" smtClean="0">
                <a:solidFill>
                  <a:schemeClr val="tx1"/>
                </a:solidFill>
                <a:effectLst/>
                <a:latin typeface="+mn-lt"/>
                <a:ea typeface="+mn-ea"/>
                <a:cs typeface="+mn-cs"/>
              </a:rPr>
              <a:t>: Aerosol Optical Depth is a way to describe the thickness or light transparency of the atmosphere that contains tiny particles of dust, pollution, or gases called aerosols. These tiny particles affect the climate by absorbing or reflecting energy from the sun. They can also attract water and act as cloud seeds. Aerosol particles have both warming and cooling effects on the atmosphere. Knowing where and when aerosols are playing these roles is important to understand their part in affecting the global climate.</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Acknowledgments</a:t>
            </a:r>
            <a:r>
              <a:rPr lang="en-US" sz="1000" kern="1200" dirty="0" smtClean="0">
                <a:solidFill>
                  <a:schemeClr val="tx1"/>
                </a:solidFill>
                <a:effectLst/>
                <a:latin typeface="+mn-lt"/>
                <a:ea typeface="+mn-ea"/>
                <a:cs typeface="+mn-cs"/>
              </a:rPr>
              <a:t>: This research was supported by the </a:t>
            </a:r>
            <a:r>
              <a:rPr lang="en-US" sz="1000" b="0" u="none" strike="noStrike" kern="1200" dirty="0" smtClean="0">
                <a:solidFill>
                  <a:schemeClr val="tx1"/>
                </a:solidFill>
                <a:effectLst/>
                <a:latin typeface="+mn-lt"/>
                <a:ea typeface="+mn-ea"/>
                <a:cs typeface="+mn-cs"/>
                <a:hlinkClick r:id="rId3"/>
              </a:rPr>
              <a:t>NASA Interdisciplinary Science Program</a:t>
            </a:r>
            <a:r>
              <a:rPr lang="en-US" sz="1000" kern="1200" dirty="0" smtClean="0">
                <a:solidFill>
                  <a:schemeClr val="tx1"/>
                </a:solidFill>
                <a:effectLst/>
                <a:latin typeface="+mn-lt"/>
                <a:ea typeface="+mn-ea"/>
                <a:cs typeface="+mn-cs"/>
              </a:rPr>
              <a:t> and the </a:t>
            </a:r>
            <a:r>
              <a:rPr lang="en-US" sz="1000" b="0" u="none" strike="noStrike" kern="1200" dirty="0" smtClean="0">
                <a:solidFill>
                  <a:schemeClr val="tx1"/>
                </a:solidFill>
                <a:effectLst/>
                <a:latin typeface="+mn-lt"/>
                <a:ea typeface="+mn-ea"/>
                <a:cs typeface="+mn-cs"/>
                <a:hlinkClick r:id="rId4"/>
              </a:rPr>
              <a:t>U.S. Department of Energy (DOE), Office of Science, Atmospheric System Research </a:t>
            </a:r>
            <a:r>
              <a:rPr lang="en-US" sz="1000" kern="1200" dirty="0" smtClean="0">
                <a:solidFill>
                  <a:schemeClr val="tx1"/>
                </a:solidFill>
                <a:effectLst/>
                <a:latin typeface="+mn-lt"/>
                <a:ea typeface="+mn-ea"/>
                <a:cs typeface="+mn-cs"/>
              </a:rPr>
              <a:t>and </a:t>
            </a:r>
            <a:r>
              <a:rPr lang="en-US" sz="1000" b="0" u="none" strike="noStrike" kern="1200" dirty="0" smtClean="0">
                <a:solidFill>
                  <a:schemeClr val="tx1"/>
                </a:solidFill>
                <a:effectLst/>
                <a:latin typeface="+mn-lt"/>
                <a:ea typeface="+mn-ea"/>
                <a:cs typeface="+mn-cs"/>
                <a:hlinkClick r:id="rId5"/>
              </a:rPr>
              <a:t>Earth System Modeling</a:t>
            </a:r>
            <a:r>
              <a:rPr lang="en-US" sz="1000" kern="1200" dirty="0" smtClean="0">
                <a:solidFill>
                  <a:schemeClr val="tx1"/>
                </a:solidFill>
                <a:effectLst/>
                <a:latin typeface="+mn-lt"/>
                <a:ea typeface="+mn-ea"/>
                <a:cs typeface="+mn-cs"/>
              </a:rPr>
              <a:t> programs, the </a:t>
            </a:r>
            <a:r>
              <a:rPr lang="en-US" sz="1000" b="0" u="none" strike="noStrike" kern="1200" dirty="0" smtClean="0">
                <a:solidFill>
                  <a:schemeClr val="tx1"/>
                </a:solidFill>
                <a:effectLst/>
                <a:latin typeface="+mn-lt"/>
                <a:ea typeface="+mn-ea"/>
                <a:cs typeface="+mn-cs"/>
                <a:hlinkClick r:id="rId6"/>
              </a:rPr>
              <a:t>DOE Scientific Discovery through Advanced Computing program</a:t>
            </a:r>
            <a:r>
              <a:rPr lang="en-US" sz="1000" kern="1200" dirty="0" smtClean="0">
                <a:solidFill>
                  <a:schemeClr val="tx1"/>
                </a:solidFill>
                <a:effectLst/>
                <a:latin typeface="+mn-lt"/>
                <a:ea typeface="+mn-ea"/>
                <a:cs typeface="+mn-cs"/>
              </a:rPr>
              <a:t>, and the DOE </a:t>
            </a:r>
            <a:r>
              <a:rPr lang="en-US" sz="1000" b="0" u="none" strike="noStrike" kern="1200" dirty="0" smtClean="0">
                <a:solidFill>
                  <a:schemeClr val="tx1"/>
                </a:solidFill>
                <a:effectLst/>
                <a:latin typeface="+mn-lt"/>
                <a:ea typeface="+mn-ea"/>
                <a:cs typeface="+mn-cs"/>
                <a:hlinkClick r:id="rId7"/>
              </a:rPr>
              <a:t>Decadal and Regional Climate Prediction using Earth System Models (</a:t>
            </a:r>
            <a:r>
              <a:rPr lang="en-US" sz="1000" b="0" u="none" strike="noStrike" kern="1200" dirty="0" err="1" smtClean="0">
                <a:solidFill>
                  <a:schemeClr val="tx1"/>
                </a:solidFill>
                <a:effectLst/>
                <a:latin typeface="+mn-lt"/>
                <a:ea typeface="+mn-ea"/>
                <a:cs typeface="+mn-cs"/>
                <a:hlinkClick r:id="rId7"/>
              </a:rPr>
              <a:t>EaSM</a:t>
            </a:r>
            <a:r>
              <a:rPr lang="en-US" sz="1000" b="0" u="none" strike="noStrike" kern="1200" dirty="0" smtClean="0">
                <a:solidFill>
                  <a:schemeClr val="tx1"/>
                </a:solidFill>
                <a:effectLst/>
                <a:latin typeface="+mn-lt"/>
                <a:ea typeface="+mn-ea"/>
                <a:cs typeface="+mn-cs"/>
                <a:hlinkClick r:id="rId7"/>
              </a:rPr>
              <a:t>)</a:t>
            </a:r>
            <a:r>
              <a:rPr lang="en-US" sz="1000" kern="1200" dirty="0" smtClean="0">
                <a:solidFill>
                  <a:schemeClr val="tx1"/>
                </a:solidFill>
                <a:effectLst/>
                <a:latin typeface="+mn-lt"/>
                <a:ea typeface="+mn-ea"/>
                <a:cs typeface="+mn-cs"/>
              </a:rPr>
              <a:t> program. Additional support for collaborators was provided by NASA. Computational resources were provided by PNNL. The work was performed by Drs. Duli Chand, Steve Ghan, Minghuai Wang, Mikhail Ovchinnikov and Phil Rasch at PNNL; Dr. R. Wood at University of Washington; Drs. S. Miller, B. </a:t>
            </a:r>
            <a:r>
              <a:rPr lang="en-US" sz="1000" kern="1200" dirty="0" err="1" smtClean="0">
                <a:solidFill>
                  <a:schemeClr val="tx1"/>
                </a:solidFill>
                <a:effectLst/>
                <a:latin typeface="+mn-lt"/>
                <a:ea typeface="+mn-ea"/>
                <a:cs typeface="+mn-cs"/>
              </a:rPr>
              <a:t>Schichtel</a:t>
            </a:r>
            <a:r>
              <a:rPr lang="en-US" sz="1000" kern="1200" dirty="0" smtClean="0">
                <a:solidFill>
                  <a:schemeClr val="tx1"/>
                </a:solidFill>
                <a:effectLst/>
                <a:latin typeface="+mn-lt"/>
                <a:ea typeface="+mn-ea"/>
                <a:cs typeface="+mn-cs"/>
              </a:rPr>
              <a:t>, and T. Moore at the </a:t>
            </a:r>
            <a:r>
              <a:rPr lang="en-US" sz="1000" b="0" u="none" strike="noStrike" kern="1200" dirty="0" smtClean="0">
                <a:solidFill>
                  <a:schemeClr val="tx1"/>
                </a:solidFill>
                <a:effectLst/>
                <a:latin typeface="+mn-lt"/>
                <a:ea typeface="+mn-ea"/>
                <a:cs typeface="+mn-cs"/>
                <a:hlinkClick r:id="rId8"/>
              </a:rPr>
              <a:t>Cooperative Institute for Research in the Atmosphere</a:t>
            </a:r>
            <a:r>
              <a:rPr lang="en-US" sz="1000" kern="1200" dirty="0" smtClean="0">
                <a:solidFill>
                  <a:schemeClr val="tx1"/>
                </a:solidFill>
                <a:effectLst/>
                <a:latin typeface="+mn-lt"/>
                <a:ea typeface="+mn-ea"/>
                <a:cs typeface="+mn-cs"/>
              </a:rPr>
              <a:t>.</a:t>
            </a:r>
          </a:p>
          <a:p>
            <a:r>
              <a:rPr lang="en-US" sz="1000" b="1" kern="1200" dirty="0" smtClean="0">
                <a:solidFill>
                  <a:schemeClr val="tx1"/>
                </a:solidFill>
                <a:effectLst/>
                <a:latin typeface="+mn-lt"/>
                <a:ea typeface="+mn-ea"/>
                <a:cs typeface="+mn-cs"/>
              </a:rPr>
              <a:t>Reference</a:t>
            </a:r>
            <a:r>
              <a:rPr lang="en-US" sz="1000" kern="1200" dirty="0" smtClean="0">
                <a:solidFill>
                  <a:schemeClr val="tx1"/>
                </a:solidFill>
                <a:effectLst/>
                <a:latin typeface="+mn-lt"/>
                <a:ea typeface="+mn-ea"/>
                <a:cs typeface="+mn-cs"/>
              </a:rPr>
              <a:t>: Chand D, R Wood, SJ Ghan, M Wang, M Ovchinnikov, PJ Rasch, S Miller, B </a:t>
            </a:r>
            <a:r>
              <a:rPr lang="en-US" sz="1000" kern="1200" dirty="0" err="1" smtClean="0">
                <a:solidFill>
                  <a:schemeClr val="tx1"/>
                </a:solidFill>
                <a:effectLst/>
                <a:latin typeface="+mn-lt"/>
                <a:ea typeface="+mn-ea"/>
                <a:cs typeface="+mn-cs"/>
              </a:rPr>
              <a:t>Schichtel</a:t>
            </a:r>
            <a:r>
              <a:rPr lang="en-US" sz="1000" kern="1200" dirty="0" smtClean="0">
                <a:solidFill>
                  <a:schemeClr val="tx1"/>
                </a:solidFill>
                <a:effectLst/>
                <a:latin typeface="+mn-lt"/>
                <a:ea typeface="+mn-ea"/>
                <a:cs typeface="+mn-cs"/>
              </a:rPr>
              <a:t>, and T Moore. 2012. “</a:t>
            </a:r>
            <a:r>
              <a:rPr lang="en-US" sz="1000" b="0" u="none" strike="noStrike" kern="1200" dirty="0" smtClean="0">
                <a:solidFill>
                  <a:schemeClr val="tx1"/>
                </a:solidFill>
                <a:effectLst/>
                <a:latin typeface="+mn-lt"/>
                <a:ea typeface="+mn-ea"/>
                <a:cs typeface="+mn-cs"/>
                <a:hlinkClick r:id="rId9"/>
              </a:rPr>
              <a:t>Aerosol Optical Depth Increase in Partly Cloudy Conditions</a:t>
            </a:r>
            <a:r>
              <a:rPr lang="en-US" sz="1000" kern="120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Journal of Geophysical Research</a:t>
            </a:r>
            <a:r>
              <a:rPr lang="en-US" sz="1000" kern="1200" dirty="0" smtClean="0">
                <a:solidFill>
                  <a:schemeClr val="tx1"/>
                </a:solidFill>
                <a:effectLst/>
                <a:latin typeface="+mn-lt"/>
                <a:ea typeface="+mn-ea"/>
                <a:cs typeface="+mn-cs"/>
              </a:rPr>
              <a:t> 117:D17207. DOI:10.1029/2012JD017894.</a:t>
            </a:r>
          </a:p>
          <a:p>
            <a:pPr eaLnBrk="1" hangingPunct="1">
              <a:spcBef>
                <a:spcPct val="0"/>
              </a:spcBef>
            </a:pPr>
            <a:endParaRPr lang="en-US" sz="8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000" b="1" kern="1200" dirty="0" smtClean="0">
                <a:solidFill>
                  <a:schemeClr val="tx1"/>
                </a:solidFill>
                <a:effectLst/>
                <a:latin typeface="+mn-lt"/>
                <a:ea typeface="+mn-ea"/>
                <a:cs typeface="+mn-cs"/>
              </a:rPr>
              <a:t>Reference</a:t>
            </a:r>
            <a:r>
              <a:rPr lang="en-US" sz="1000" kern="1200" dirty="0" smtClean="0">
                <a:solidFill>
                  <a:schemeClr val="tx1"/>
                </a:solidFill>
                <a:effectLst/>
                <a:latin typeface="+mn-lt"/>
                <a:ea typeface="+mn-ea"/>
                <a:cs typeface="+mn-cs"/>
              </a:rPr>
              <a:t>: Chand D, R Wood, SJ Ghan, M Wang, M Ovchinnikov, PJ Rasch, S Miller, B </a:t>
            </a:r>
            <a:r>
              <a:rPr lang="en-US" sz="1000" kern="1200" dirty="0" err="1" smtClean="0">
                <a:solidFill>
                  <a:schemeClr val="tx1"/>
                </a:solidFill>
                <a:effectLst/>
                <a:latin typeface="+mn-lt"/>
                <a:ea typeface="+mn-ea"/>
                <a:cs typeface="+mn-cs"/>
              </a:rPr>
              <a:t>Schichtel</a:t>
            </a:r>
            <a:r>
              <a:rPr lang="en-US" sz="1000" kern="1200" dirty="0" smtClean="0">
                <a:solidFill>
                  <a:schemeClr val="tx1"/>
                </a:solidFill>
                <a:effectLst/>
                <a:latin typeface="+mn-lt"/>
                <a:ea typeface="+mn-ea"/>
                <a:cs typeface="+mn-cs"/>
              </a:rPr>
              <a:t>, and T Moore. 2012. “</a:t>
            </a:r>
            <a:r>
              <a:rPr lang="en-US" sz="1000" b="0" u="none" strike="noStrike" kern="1200" dirty="0" smtClean="0">
                <a:solidFill>
                  <a:schemeClr val="tx1"/>
                </a:solidFill>
                <a:effectLst/>
                <a:latin typeface="+mn-lt"/>
                <a:ea typeface="+mn-ea"/>
                <a:cs typeface="+mn-cs"/>
                <a:hlinkClick r:id="rId9"/>
              </a:rPr>
              <a:t>Aerosol Optical Depth Increase in Partly Cloudy Conditions</a:t>
            </a:r>
            <a:r>
              <a:rPr lang="en-US" sz="1000" kern="120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Journal of Geophysical Research</a:t>
            </a:r>
            <a:r>
              <a:rPr lang="en-US" sz="1000" kern="1200" dirty="0" smtClean="0">
                <a:solidFill>
                  <a:schemeClr val="tx1"/>
                </a:solidFill>
                <a:effectLst/>
                <a:latin typeface="+mn-lt"/>
                <a:ea typeface="+mn-ea"/>
                <a:cs typeface="+mn-cs"/>
              </a:rPr>
              <a:t> 117:D17207. </a:t>
            </a:r>
            <a:r>
              <a:rPr lang="en-US" sz="1000" kern="1200" smtClean="0">
                <a:solidFill>
                  <a:schemeClr val="tx1"/>
                </a:solidFill>
                <a:effectLst/>
                <a:latin typeface="+mn-lt"/>
                <a:ea typeface="+mn-ea"/>
                <a:cs typeface="+mn-cs"/>
              </a:rPr>
              <a:t>DOI:10.1029/2012JD017894.</a:t>
            </a:r>
            <a:endParaRPr lang="en-US" sz="10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10DA63-C8CB-4B3D-A7D0-1C70A32BDFB1}" type="datetimeFigureOut">
              <a:rPr lang="en-US"/>
              <a:pPr>
                <a:defRPr/>
              </a:pPr>
              <a:t>10/9/2012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649FE9-55C5-4F7B-A426-386AC0F0688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D35075-0531-44BB-A549-E424CB224100}" type="datetimeFigureOut">
              <a:rPr lang="en-US"/>
              <a:pPr>
                <a:defRPr/>
              </a:pPr>
              <a:t>10/9/2012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50B131-EE35-4ACC-B085-0553644CBF4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485A61-20C4-4F41-9078-3E0DFE328CEA}" type="datetimeFigureOut">
              <a:rPr lang="en-US"/>
              <a:pPr>
                <a:defRPr/>
              </a:pPr>
              <a:t>10/9/2012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78C74-AEB3-45B7-B434-5764371477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B923FC-8FE3-41B6-92CF-150C6C42C6D0}" type="datetimeFigureOut">
              <a:rPr lang="en-US"/>
              <a:pPr>
                <a:defRPr/>
              </a:pPr>
              <a:t>10/9/2012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AA57B-F02D-40EE-902A-A861201A50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3210A9-3389-43D4-A5B8-73CD3E513156}" type="datetimeFigureOut">
              <a:rPr lang="en-US"/>
              <a:pPr>
                <a:defRPr/>
              </a:pPr>
              <a:t>10/9/2012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28D96-88D1-4D93-9336-A7003A2D94D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7695C1-6D14-4B4D-8631-30FF2A50E810}" type="datetimeFigureOut">
              <a:rPr lang="en-US"/>
              <a:pPr>
                <a:defRPr/>
              </a:pPr>
              <a:t>10/9/2012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2CA03-6A15-4BE5-81CD-53A559C25BA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6145CF-B044-4479-B433-9DC255B74A04}" type="datetimeFigureOut">
              <a:rPr lang="en-US"/>
              <a:pPr>
                <a:defRPr/>
              </a:pPr>
              <a:t>10/9/2012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1C4AD3-9D10-4BB1-BAB8-85F5B69E0F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831C21-455D-4265-AB49-523111157126}" type="datetimeFigureOut">
              <a:rPr lang="en-US"/>
              <a:pPr>
                <a:defRPr/>
              </a:pPr>
              <a:t>10/9/2012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F2D77F-0823-4408-A55A-C67B6B9086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D4CE8A-D1EF-41A4-B3DB-4CE89A86497E}" type="datetimeFigureOut">
              <a:rPr lang="en-US"/>
              <a:pPr>
                <a:defRPr/>
              </a:pPr>
              <a:t>10/9/2012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924128-8AF5-458C-AC5D-FC1F2F2408A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B45EC5-729D-4FEE-A0AE-89533C78B487}" type="datetimeFigureOut">
              <a:rPr lang="en-US"/>
              <a:pPr>
                <a:defRPr/>
              </a:pPr>
              <a:t>10/9/2012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EE5304-B928-4772-92B8-FE2D9161FEA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A43588-E484-4AA0-9B6D-56430DF5409E}" type="datetimeFigureOut">
              <a:rPr lang="en-US"/>
              <a:pPr>
                <a:defRPr/>
              </a:pPr>
              <a:t>10/9/2012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B2F158-0158-4AB6-BA3F-C50C57A9B6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BAB72A-654E-4D31-9552-80A61BAECDD6}" type="datetimeFigureOut">
              <a:rPr lang="en-US"/>
              <a:pPr>
                <a:defRPr/>
              </a:pPr>
              <a:t>10/9/2012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E45236-75EE-4B25-A026-A60F24E380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3" cstate="print"/>
          <a:srcRect l="62074" t="17159" r="2158" b="16284"/>
          <a:stretch>
            <a:fillRect/>
          </a:stretch>
        </p:blipFill>
        <p:spPr bwMode="auto">
          <a:xfrm>
            <a:off x="3357563" y="1101725"/>
            <a:ext cx="4414837" cy="2590800"/>
          </a:xfrm>
          <a:prstGeom prst="rect">
            <a:avLst/>
          </a:prstGeom>
          <a:noFill/>
          <a:ln w="9525">
            <a:noFill/>
            <a:miter lim="800000"/>
            <a:headEnd/>
            <a:tailEnd/>
          </a:ln>
        </p:spPr>
      </p:pic>
      <p:sp>
        <p:nvSpPr>
          <p:cNvPr id="3075" name="Rectangle 3"/>
          <p:cNvSpPr>
            <a:spLocks noChangeArrowheads="1"/>
          </p:cNvSpPr>
          <p:nvPr/>
        </p:nvSpPr>
        <p:spPr bwMode="auto">
          <a:xfrm>
            <a:off x="157163" y="3352800"/>
            <a:ext cx="3429000" cy="2819400"/>
          </a:xfrm>
          <a:prstGeom prst="rect">
            <a:avLst/>
          </a:prstGeom>
          <a:noFill/>
          <a:ln w="9525">
            <a:noFill/>
            <a:miter lim="800000"/>
            <a:headEnd/>
            <a:tailEnd/>
          </a:ln>
        </p:spPr>
        <p:txBody>
          <a:bodyPr/>
          <a:lstStyle/>
          <a:p>
            <a:pPr marL="231775" indent="-231775" algn="ctr">
              <a:spcBef>
                <a:spcPct val="15000"/>
              </a:spcBef>
            </a:pPr>
            <a:endParaRPr lang="en-US" sz="1600"/>
          </a:p>
        </p:txBody>
      </p:sp>
      <p:sp>
        <p:nvSpPr>
          <p:cNvPr id="2" name="Rectangle 4"/>
          <p:cNvSpPr>
            <a:spLocks noChangeArrowheads="1"/>
          </p:cNvSpPr>
          <p:nvPr/>
        </p:nvSpPr>
        <p:spPr bwMode="auto">
          <a:xfrm>
            <a:off x="76200" y="1143000"/>
            <a:ext cx="3424237" cy="5507038"/>
          </a:xfrm>
          <a:prstGeom prst="rect">
            <a:avLst/>
          </a:prstGeom>
          <a:noFill/>
          <a:ln>
            <a:noFill/>
          </a:ln>
          <a:extLst/>
        </p:spPr>
        <p:txBody>
          <a:bodyPr/>
          <a:lstStyle/>
          <a:p>
            <a:pPr marL="231775" indent="-231775" algn="ctr">
              <a:spcBef>
                <a:spcPct val="15000"/>
              </a:spcBef>
              <a:defRPr/>
            </a:pPr>
            <a:r>
              <a:rPr lang="en-US" b="1" dirty="0">
                <a:cs typeface="Arial" pitchFamily="34" charset="0"/>
              </a:rPr>
              <a:t>Objective</a:t>
            </a:r>
          </a:p>
          <a:p>
            <a:pPr marL="285750" indent="-285750">
              <a:spcBef>
                <a:spcPct val="15000"/>
              </a:spcBef>
              <a:buFont typeface="Arial" pitchFamily="34" charset="0"/>
              <a:buChar char="●"/>
              <a:defRPr/>
            </a:pPr>
            <a:r>
              <a:rPr lang="en-US" sz="1600" dirty="0" smtClean="0">
                <a:cs typeface="Arial" pitchFamily="34" charset="0"/>
              </a:rPr>
              <a:t>Assess the effect of water vapor near clouds on aerosol </a:t>
            </a:r>
            <a:r>
              <a:rPr lang="en-US" sz="1600" dirty="0">
                <a:cs typeface="Arial" pitchFamily="34" charset="0"/>
              </a:rPr>
              <a:t>optical depth </a:t>
            </a:r>
            <a:r>
              <a:rPr lang="en-US" sz="1600" dirty="0" smtClean="0">
                <a:cs typeface="Arial" pitchFamily="34" charset="0"/>
              </a:rPr>
              <a:t>by contrasting relatively </a:t>
            </a:r>
            <a:r>
              <a:rPr lang="en-US" sz="1600" dirty="0">
                <a:cs typeface="Arial" pitchFamily="34" charset="0"/>
              </a:rPr>
              <a:t>clear sky and cloudy conditions </a:t>
            </a:r>
            <a:r>
              <a:rPr lang="en-US" sz="1600" dirty="0" smtClean="0">
                <a:cs typeface="Arial" pitchFamily="34" charset="0"/>
              </a:rPr>
              <a:t>in daily </a:t>
            </a:r>
            <a:r>
              <a:rPr lang="en-US" sz="1600" dirty="0">
                <a:cs typeface="Arial" pitchFamily="34" charset="0"/>
              </a:rPr>
              <a:t>satellite observations </a:t>
            </a:r>
            <a:r>
              <a:rPr lang="en-US" sz="1600" dirty="0" smtClean="0">
                <a:cs typeface="Arial" pitchFamily="34" charset="0"/>
              </a:rPr>
              <a:t>over the globe</a:t>
            </a:r>
            <a:endParaRPr lang="en-US" sz="1600" dirty="0">
              <a:cs typeface="Arial" pitchFamily="34" charset="0"/>
            </a:endParaRPr>
          </a:p>
          <a:p>
            <a:pPr marL="231775" indent="-231775">
              <a:spcBef>
                <a:spcPct val="15000"/>
              </a:spcBef>
              <a:buFontTx/>
              <a:buChar char="•"/>
              <a:defRPr/>
            </a:pPr>
            <a:endParaRPr lang="en-US" sz="1600" dirty="0">
              <a:cs typeface="Arial" pitchFamily="34" charset="0"/>
            </a:endParaRPr>
          </a:p>
          <a:p>
            <a:pPr marL="231775" indent="-231775" algn="ctr">
              <a:spcBef>
                <a:spcPct val="15000"/>
              </a:spcBef>
              <a:defRPr/>
            </a:pPr>
            <a:r>
              <a:rPr lang="en-US" b="1" dirty="0">
                <a:cs typeface="Arial" pitchFamily="34" charset="0"/>
              </a:rPr>
              <a:t>Approach</a:t>
            </a:r>
            <a:endParaRPr lang="en-US" sz="1600" b="1" dirty="0">
              <a:cs typeface="Arial" pitchFamily="34" charset="0"/>
            </a:endParaRPr>
          </a:p>
          <a:p>
            <a:pPr marL="285750" indent="-285750">
              <a:spcBef>
                <a:spcPct val="15000"/>
              </a:spcBef>
              <a:buFont typeface="Arial" pitchFamily="34" charset="0"/>
              <a:buChar char="●"/>
              <a:defRPr/>
            </a:pPr>
            <a:r>
              <a:rPr lang="en-US" sz="1600" dirty="0" smtClean="0">
                <a:cs typeface="Arial" pitchFamily="34" charset="0"/>
              </a:rPr>
              <a:t>Analyze 11 years </a:t>
            </a:r>
            <a:r>
              <a:rPr lang="en-US" sz="1600" dirty="0">
                <a:cs typeface="Arial" pitchFamily="34" charset="0"/>
              </a:rPr>
              <a:t>of </a:t>
            </a:r>
            <a:r>
              <a:rPr lang="en-US" sz="1600" dirty="0" smtClean="0">
                <a:cs typeface="Arial" pitchFamily="34" charset="0"/>
              </a:rPr>
              <a:t>10km x 10km </a:t>
            </a:r>
            <a:r>
              <a:rPr lang="en-US" sz="1600" dirty="0">
                <a:cs typeface="Arial" pitchFamily="34" charset="0"/>
              </a:rPr>
              <a:t>daily aerosol optical depth (AOD or τ) and cloud fractions  (CF) observations from MODIS </a:t>
            </a:r>
            <a:r>
              <a:rPr lang="en-US" sz="1600" dirty="0" smtClean="0">
                <a:cs typeface="Arial" pitchFamily="34" charset="0"/>
              </a:rPr>
              <a:t>satellite.</a:t>
            </a:r>
          </a:p>
          <a:p>
            <a:pPr marL="285750" indent="-285750">
              <a:spcBef>
                <a:spcPct val="15000"/>
              </a:spcBef>
              <a:buFont typeface="Arial" pitchFamily="34" charset="0"/>
              <a:buChar char="●"/>
              <a:defRPr/>
            </a:pPr>
            <a:r>
              <a:rPr lang="en-US" sz="1600" dirty="0" smtClean="0">
                <a:cs typeface="Arial" pitchFamily="34" charset="0"/>
              </a:rPr>
              <a:t>Integrate and segregate AOD in various cloudy (CF=0.15 to 0.85) conditions</a:t>
            </a:r>
          </a:p>
          <a:p>
            <a:pPr marL="285750" indent="-285750">
              <a:spcBef>
                <a:spcPct val="15000"/>
              </a:spcBef>
              <a:buFont typeface="Arial" pitchFamily="34" charset="0"/>
              <a:buChar char="●"/>
              <a:defRPr/>
            </a:pPr>
            <a:r>
              <a:rPr lang="en-US" sz="1600" dirty="0">
                <a:cs typeface="Arial" pitchFamily="34" charset="0"/>
              </a:rPr>
              <a:t>E</a:t>
            </a:r>
            <a:r>
              <a:rPr lang="en-US" sz="1600" dirty="0" smtClean="0">
                <a:cs typeface="Arial" pitchFamily="34" charset="0"/>
              </a:rPr>
              <a:t>stimate </a:t>
            </a:r>
            <a:r>
              <a:rPr lang="en-US" sz="1600" dirty="0">
                <a:cs typeface="Arial" pitchFamily="34" charset="0"/>
              </a:rPr>
              <a:t>the  normalized AOD </a:t>
            </a:r>
            <a:r>
              <a:rPr lang="en-US" sz="1600" dirty="0" smtClean="0">
                <a:cs typeface="Arial" pitchFamily="34" charset="0"/>
              </a:rPr>
              <a:t>enhancement for </a:t>
            </a:r>
            <a:r>
              <a:rPr lang="en-US" sz="1600" dirty="0">
                <a:cs typeface="Arial" pitchFamily="34" charset="0"/>
              </a:rPr>
              <a:t>four </a:t>
            </a:r>
            <a:r>
              <a:rPr lang="en-US" sz="1600" dirty="0" smtClean="0">
                <a:cs typeface="Arial" pitchFamily="34" charset="0"/>
              </a:rPr>
              <a:t>seasons</a:t>
            </a:r>
            <a:endParaRPr lang="en-US" sz="1600" dirty="0">
              <a:cs typeface="Arial" pitchFamily="34" charset="0"/>
            </a:endParaRPr>
          </a:p>
        </p:txBody>
      </p:sp>
      <p:sp>
        <p:nvSpPr>
          <p:cNvPr id="3076" name="Rectangle 5"/>
          <p:cNvSpPr>
            <a:spLocks noChangeArrowheads="1"/>
          </p:cNvSpPr>
          <p:nvPr/>
        </p:nvSpPr>
        <p:spPr bwMode="auto">
          <a:xfrm>
            <a:off x="1" y="228600"/>
            <a:ext cx="9144000" cy="984885"/>
          </a:xfrm>
          <a:prstGeom prst="rect">
            <a:avLst/>
          </a:prstGeom>
          <a:noFill/>
          <a:ln>
            <a:noFill/>
          </a:ln>
          <a:extLst/>
        </p:spPr>
        <p:txBody>
          <a:bodyPr wrap="square">
            <a:spAutoFit/>
          </a:bodyPr>
          <a:lstStyle/>
          <a:p>
            <a:pPr>
              <a:defRPr/>
            </a:pPr>
            <a:r>
              <a:rPr lang="en-US" sz="2900" b="1" dirty="0">
                <a:cs typeface="Arial" pitchFamily="34" charset="0"/>
              </a:rPr>
              <a:t>Aerosol optical depth </a:t>
            </a:r>
            <a:r>
              <a:rPr lang="en-US" sz="2900" b="1" dirty="0" smtClean="0">
                <a:cs typeface="Arial" pitchFamily="34" charset="0"/>
              </a:rPr>
              <a:t>increases </a:t>
            </a:r>
            <a:r>
              <a:rPr lang="en-US" sz="2900" b="1" dirty="0">
                <a:cs typeface="Arial" pitchFamily="34" charset="0"/>
              </a:rPr>
              <a:t>in partly cloudy conditions</a:t>
            </a:r>
            <a:endParaRPr lang="en-US" sz="2900" dirty="0">
              <a:cs typeface="Arial" pitchFamily="34" charset="0"/>
            </a:endParaRPr>
          </a:p>
          <a:p>
            <a:pPr>
              <a:defRPr/>
            </a:pPr>
            <a:endParaRPr lang="en-US" sz="2900" b="1" dirty="0">
              <a:latin typeface="+mn-lt"/>
              <a:cs typeface="Arial" pitchFamily="34" charset="0"/>
            </a:endParaRPr>
          </a:p>
        </p:txBody>
      </p:sp>
      <p:sp>
        <p:nvSpPr>
          <p:cNvPr id="3078" name="Text Box 6"/>
          <p:cNvSpPr txBox="1">
            <a:spLocks noChangeArrowheads="1"/>
          </p:cNvSpPr>
          <p:nvPr/>
        </p:nvSpPr>
        <p:spPr bwMode="auto">
          <a:xfrm>
            <a:off x="3586163" y="6096000"/>
            <a:ext cx="5486400" cy="554038"/>
          </a:xfrm>
          <a:prstGeom prst="rect">
            <a:avLst/>
          </a:prstGeom>
          <a:noFill/>
          <a:ln w="12700">
            <a:solidFill>
              <a:schemeClr val="tx1"/>
            </a:solidFill>
            <a:miter lim="800000"/>
            <a:headEnd/>
            <a:tailEnd/>
          </a:ln>
        </p:spPr>
        <p:txBody>
          <a:bodyPr>
            <a:spAutoFit/>
          </a:bodyPr>
          <a:lstStyle/>
          <a:p>
            <a:pPr eaLnBrk="0" hangingPunct="0"/>
            <a:r>
              <a:rPr lang="en-US" sz="1000" dirty="0" smtClean="0">
                <a:latin typeface="Arial" charset="0"/>
              </a:rPr>
              <a:t>Chand D, R </a:t>
            </a:r>
            <a:r>
              <a:rPr lang="en-US" sz="1000" dirty="0">
                <a:latin typeface="Arial" charset="0"/>
              </a:rPr>
              <a:t>Wood, </a:t>
            </a:r>
            <a:r>
              <a:rPr lang="en-US" sz="1000" dirty="0" smtClean="0">
                <a:latin typeface="Arial" charset="0"/>
              </a:rPr>
              <a:t>SJ </a:t>
            </a:r>
            <a:r>
              <a:rPr lang="en-US" sz="1000" dirty="0">
                <a:latin typeface="Arial" charset="0"/>
              </a:rPr>
              <a:t>Ghan, </a:t>
            </a:r>
            <a:r>
              <a:rPr lang="en-US" sz="1000" dirty="0" smtClean="0">
                <a:latin typeface="Arial" charset="0"/>
              </a:rPr>
              <a:t>M </a:t>
            </a:r>
            <a:r>
              <a:rPr lang="en-US" sz="1000" dirty="0">
                <a:latin typeface="Arial" charset="0"/>
              </a:rPr>
              <a:t>Wang, </a:t>
            </a:r>
            <a:r>
              <a:rPr lang="en-US" sz="1000" dirty="0" smtClean="0">
                <a:latin typeface="Arial" charset="0"/>
              </a:rPr>
              <a:t>M </a:t>
            </a:r>
            <a:r>
              <a:rPr lang="en-US" sz="1000" dirty="0">
                <a:latin typeface="Arial" charset="0"/>
              </a:rPr>
              <a:t>Ovchinnikov, </a:t>
            </a:r>
            <a:r>
              <a:rPr lang="en-US" sz="1000" dirty="0" smtClean="0">
                <a:latin typeface="Arial" charset="0"/>
              </a:rPr>
              <a:t>PJ </a:t>
            </a:r>
            <a:r>
              <a:rPr lang="en-US" sz="1000" dirty="0">
                <a:latin typeface="Arial" charset="0"/>
              </a:rPr>
              <a:t>Rasch, </a:t>
            </a:r>
            <a:r>
              <a:rPr lang="en-US" sz="1000" dirty="0" smtClean="0">
                <a:latin typeface="Arial" charset="0"/>
              </a:rPr>
              <a:t>S </a:t>
            </a:r>
            <a:r>
              <a:rPr lang="en-US" sz="1000" dirty="0">
                <a:latin typeface="Arial" charset="0"/>
              </a:rPr>
              <a:t>Miller, </a:t>
            </a:r>
            <a:r>
              <a:rPr lang="en-US" sz="1000" dirty="0" smtClean="0">
                <a:latin typeface="Arial" charset="0"/>
              </a:rPr>
              <a:t>B </a:t>
            </a:r>
            <a:r>
              <a:rPr lang="en-US" sz="1000" dirty="0" err="1">
                <a:latin typeface="Arial" charset="0"/>
              </a:rPr>
              <a:t>Schichtel</a:t>
            </a:r>
            <a:r>
              <a:rPr lang="en-US" sz="1000" dirty="0">
                <a:latin typeface="Arial" charset="0"/>
              </a:rPr>
              <a:t>, and </a:t>
            </a:r>
            <a:r>
              <a:rPr lang="en-US" sz="1000" dirty="0" smtClean="0">
                <a:latin typeface="Arial" charset="0"/>
              </a:rPr>
              <a:t>T Moore. 2012, “Aerosol </a:t>
            </a:r>
            <a:r>
              <a:rPr lang="en-US" sz="1000" dirty="0">
                <a:latin typeface="Arial" charset="0"/>
              </a:rPr>
              <a:t>optical depth increase in partly cloudy </a:t>
            </a:r>
            <a:r>
              <a:rPr lang="en-US" sz="1000" dirty="0" smtClean="0">
                <a:latin typeface="Arial" charset="0"/>
              </a:rPr>
              <a:t>conditions.” </a:t>
            </a:r>
            <a:r>
              <a:rPr lang="en-US" sz="1000" i="1" dirty="0">
                <a:latin typeface="Arial" charset="0"/>
              </a:rPr>
              <a:t>J. </a:t>
            </a:r>
            <a:r>
              <a:rPr lang="en-US" sz="1000" i="1" dirty="0" err="1">
                <a:latin typeface="Arial" charset="0"/>
              </a:rPr>
              <a:t>Geophys</a:t>
            </a:r>
            <a:r>
              <a:rPr lang="en-US" sz="1000" i="1" dirty="0">
                <a:latin typeface="Arial" charset="0"/>
              </a:rPr>
              <a:t>. Res.</a:t>
            </a:r>
            <a:r>
              <a:rPr lang="en-US" sz="1000" dirty="0">
                <a:latin typeface="Arial" charset="0"/>
              </a:rPr>
              <a:t>, </a:t>
            </a:r>
            <a:r>
              <a:rPr lang="en-US" sz="1000" dirty="0" smtClean="0">
                <a:latin typeface="Arial" charset="0"/>
              </a:rPr>
              <a:t>117:D17207. DOI:10.1029/2012JD017894</a:t>
            </a:r>
            <a:r>
              <a:rPr lang="en-US" sz="1000" dirty="0">
                <a:latin typeface="Arial" charset="0"/>
              </a:rPr>
              <a:t>. </a:t>
            </a:r>
          </a:p>
        </p:txBody>
      </p:sp>
      <p:sp>
        <p:nvSpPr>
          <p:cNvPr id="3079" name="TextBox 9"/>
          <p:cNvSpPr txBox="1">
            <a:spLocks noChangeArrowheads="1"/>
          </p:cNvSpPr>
          <p:nvPr/>
        </p:nvSpPr>
        <p:spPr bwMode="auto">
          <a:xfrm>
            <a:off x="7747000" y="1447800"/>
            <a:ext cx="1366838" cy="1708160"/>
          </a:xfrm>
          <a:prstGeom prst="rect">
            <a:avLst/>
          </a:prstGeom>
          <a:noFill/>
          <a:ln w="9525">
            <a:noFill/>
            <a:miter lim="800000"/>
            <a:headEnd/>
            <a:tailEnd/>
          </a:ln>
        </p:spPr>
        <p:txBody>
          <a:bodyPr>
            <a:spAutoFit/>
          </a:bodyPr>
          <a:lstStyle/>
          <a:p>
            <a:r>
              <a:rPr lang="en-US" sz="1500" dirty="0" smtClean="0">
                <a:solidFill>
                  <a:srgbClr val="0000FF"/>
                </a:solidFill>
              </a:rPr>
              <a:t>Climatology of seasonal relative enhancement in </a:t>
            </a:r>
            <a:r>
              <a:rPr lang="el-GR" sz="1500" dirty="0" smtClean="0">
                <a:solidFill>
                  <a:srgbClr val="0000FF"/>
                </a:solidFill>
              </a:rPr>
              <a:t>ε</a:t>
            </a:r>
            <a:r>
              <a:rPr lang="en-US" sz="1500" dirty="0" smtClean="0">
                <a:solidFill>
                  <a:srgbClr val="0000FF"/>
                </a:solidFill>
              </a:rPr>
              <a:t>=</a:t>
            </a:r>
            <a:r>
              <a:rPr lang="en-US" sz="1500" dirty="0" smtClean="0">
                <a:solidFill>
                  <a:srgbClr val="0000FF"/>
                </a:solidFill>
                <a:sym typeface="Symbol"/>
              </a:rPr>
              <a:t></a:t>
            </a:r>
            <a:r>
              <a:rPr lang="en-US" sz="1500" dirty="0" smtClean="0">
                <a:solidFill>
                  <a:srgbClr val="0000FF"/>
                </a:solidFill>
              </a:rPr>
              <a:t>/</a:t>
            </a:r>
            <a:r>
              <a:rPr lang="en-US" sz="1500" dirty="0" smtClean="0">
                <a:solidFill>
                  <a:srgbClr val="0000FF"/>
                </a:solidFill>
                <a:sym typeface="Symbol"/>
              </a:rPr>
              <a:t></a:t>
            </a:r>
            <a:r>
              <a:rPr lang="en-US" sz="1500" baseline="-25000" dirty="0" smtClean="0">
                <a:solidFill>
                  <a:srgbClr val="0000FF"/>
                </a:solidFill>
              </a:rPr>
              <a:t>CF0.15.</a:t>
            </a:r>
            <a:r>
              <a:rPr lang="en-US" sz="1500" dirty="0" smtClean="0">
                <a:solidFill>
                  <a:srgbClr val="0000FF"/>
                </a:solidFill>
              </a:rPr>
              <a:t> where </a:t>
            </a:r>
            <a:r>
              <a:rPr lang="en-US" sz="1500" baseline="-25000" dirty="0" smtClean="0">
                <a:solidFill>
                  <a:srgbClr val="0000FF"/>
                </a:solidFill>
              </a:rPr>
              <a:t> </a:t>
            </a:r>
            <a:r>
              <a:rPr lang="en-US" sz="1500" dirty="0" err="1" smtClean="0">
                <a:solidFill>
                  <a:srgbClr val="0000FF"/>
                </a:solidFill>
              </a:rPr>
              <a:t>Δτ</a:t>
            </a:r>
            <a:r>
              <a:rPr lang="en-US" sz="1500" smtClean="0">
                <a:solidFill>
                  <a:srgbClr val="0000FF"/>
                </a:solidFill>
              </a:rPr>
              <a:t>= </a:t>
            </a:r>
            <a:r>
              <a:rPr lang="en-US" sz="1500" smtClean="0">
                <a:solidFill>
                  <a:srgbClr val="0000FF"/>
                </a:solidFill>
                <a:sym typeface="Symbol"/>
              </a:rPr>
              <a:t></a:t>
            </a:r>
            <a:r>
              <a:rPr lang="en-US" sz="1500" baseline="-25000" dirty="0" smtClean="0">
                <a:solidFill>
                  <a:srgbClr val="0000FF"/>
                </a:solidFill>
              </a:rPr>
              <a:t>CF0.85 </a:t>
            </a:r>
            <a:r>
              <a:rPr lang="en-US" sz="1500" dirty="0" smtClean="0">
                <a:solidFill>
                  <a:srgbClr val="0000FF"/>
                </a:solidFill>
              </a:rPr>
              <a:t>- </a:t>
            </a:r>
            <a:r>
              <a:rPr lang="en-US" sz="1500" smtClean="0">
                <a:solidFill>
                  <a:srgbClr val="0000FF"/>
                </a:solidFill>
                <a:sym typeface="Symbol"/>
              </a:rPr>
              <a:t></a:t>
            </a:r>
            <a:r>
              <a:rPr lang="en-US" sz="1500" baseline="-25000" smtClean="0">
                <a:solidFill>
                  <a:srgbClr val="0000FF"/>
                </a:solidFill>
              </a:rPr>
              <a:t>CF0.15</a:t>
            </a:r>
            <a:r>
              <a:rPr lang="en-US" sz="1500" smtClean="0">
                <a:solidFill>
                  <a:srgbClr val="0000FF"/>
                </a:solidFill>
              </a:rPr>
              <a:t>. </a:t>
            </a:r>
            <a:endParaRPr lang="en-US" sz="1500" dirty="0">
              <a:solidFill>
                <a:srgbClr val="0000FF"/>
              </a:solidFill>
            </a:endParaRPr>
          </a:p>
        </p:txBody>
      </p:sp>
      <p:sp>
        <p:nvSpPr>
          <p:cNvPr id="3080" name="Rectangle 2"/>
          <p:cNvSpPr>
            <a:spLocks noChangeArrowheads="1"/>
          </p:cNvSpPr>
          <p:nvPr/>
        </p:nvSpPr>
        <p:spPr bwMode="auto">
          <a:xfrm>
            <a:off x="3586163" y="3581400"/>
            <a:ext cx="5481637" cy="2438400"/>
          </a:xfrm>
          <a:prstGeom prst="rect">
            <a:avLst/>
          </a:prstGeom>
          <a:noFill/>
          <a:ln w="9525">
            <a:noFill/>
            <a:miter lim="800000"/>
            <a:headEnd/>
            <a:tailEnd/>
          </a:ln>
        </p:spPr>
        <p:txBody>
          <a:bodyPr/>
          <a:lstStyle/>
          <a:p>
            <a:pPr marL="341313" indent="-287338" algn="ctr">
              <a:spcBef>
                <a:spcPct val="15000"/>
              </a:spcBef>
              <a:tabLst>
                <a:tab pos="338138" algn="l"/>
              </a:tabLst>
            </a:pPr>
            <a:r>
              <a:rPr lang="en-US" b="1" dirty="0"/>
              <a:t>Impact</a:t>
            </a:r>
          </a:p>
          <a:p>
            <a:pPr marL="341313" indent="-287338">
              <a:spcBef>
                <a:spcPct val="15000"/>
              </a:spcBef>
              <a:buFont typeface="Arial" charset="0"/>
              <a:buChar char="●"/>
              <a:tabLst>
                <a:tab pos="338138" algn="l"/>
              </a:tabLst>
            </a:pPr>
            <a:r>
              <a:rPr lang="en-US" sz="1600" dirty="0" smtClean="0"/>
              <a:t>Global AOD satellite observations are affected by the available water vapor in proximity to clouds</a:t>
            </a:r>
            <a:endParaRPr lang="en-US" sz="1600" dirty="0"/>
          </a:p>
          <a:p>
            <a:pPr marL="341313" indent="-287338">
              <a:spcBef>
                <a:spcPct val="15000"/>
              </a:spcBef>
              <a:buFont typeface="Arial" charset="0"/>
              <a:buChar char="●"/>
              <a:tabLst>
                <a:tab pos="338138" algn="l"/>
              </a:tabLst>
            </a:pPr>
            <a:r>
              <a:rPr lang="en-US" sz="1600" dirty="0" smtClean="0"/>
              <a:t>AOD increases by </a:t>
            </a:r>
            <a:r>
              <a:rPr lang="en-US" sz="1600" dirty="0"/>
              <a:t>25% in presence of clouds</a:t>
            </a:r>
          </a:p>
          <a:p>
            <a:pPr marL="341313" indent="-287338">
              <a:spcBef>
                <a:spcPct val="15000"/>
              </a:spcBef>
              <a:buFont typeface="Arial" charset="0"/>
              <a:buChar char="●"/>
              <a:tabLst>
                <a:tab pos="338138" algn="l"/>
              </a:tabLst>
            </a:pPr>
            <a:r>
              <a:rPr lang="en-US" sz="1600" dirty="0"/>
              <a:t>Relative enhancement in AOD is 25-35% in the subtropics</a:t>
            </a:r>
          </a:p>
          <a:p>
            <a:pPr marL="341313" indent="-287338">
              <a:spcBef>
                <a:spcPct val="15000"/>
              </a:spcBef>
              <a:buFont typeface="Arial" charset="0"/>
              <a:buChar char="●"/>
              <a:tabLst>
                <a:tab pos="338138" algn="l"/>
              </a:tabLst>
            </a:pPr>
            <a:r>
              <a:rPr lang="en-US" sz="1600" dirty="0"/>
              <a:t>Relative enhancement in AOD is 15-25% in mid and higher latitudes</a:t>
            </a:r>
          </a:p>
          <a:p>
            <a:pPr marL="341313" indent="-287338">
              <a:spcBef>
                <a:spcPct val="15000"/>
              </a:spcBef>
              <a:buFont typeface="Arial" charset="0"/>
              <a:buChar char="●"/>
              <a:tabLst>
                <a:tab pos="338138" algn="l"/>
              </a:tabLst>
            </a:pPr>
            <a:r>
              <a:rPr lang="en-US" sz="1600" smtClean="0"/>
              <a:t>Understanding this enhancement of </a:t>
            </a:r>
            <a:r>
              <a:rPr lang="en-US" sz="1600" dirty="0"/>
              <a:t>AOD in climate models will help reduce the uncertainty in </a:t>
            </a:r>
            <a:r>
              <a:rPr lang="en-US" sz="1600" dirty="0" smtClean="0"/>
              <a:t>Earth’s </a:t>
            </a:r>
            <a:r>
              <a:rPr lang="en-US" sz="1600" dirty="0"/>
              <a:t>radiative </a:t>
            </a:r>
            <a:r>
              <a:rPr lang="en-US" sz="1600" dirty="0" smtClean="0"/>
              <a:t>forcing</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DOE-Sample-Slide-Highlights-Template</Template>
  <TotalTime>1613</TotalTime>
  <Words>235</Words>
  <Application>Microsoft Office PowerPoint</Application>
  <PresentationFormat>On-screen Show (4:3)</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DOE-Sample-Slide-Highlights-Template</vt:lpstr>
      <vt:lpstr>PowerPoint Presentation</vt:lpstr>
    </vt:vector>
  </TitlesOfParts>
  <Company>Pacific Northwest Versions panel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SS_DC</dc:creator>
  <cp:lastModifiedBy>JOvink</cp:lastModifiedBy>
  <cp:revision>44</cp:revision>
  <cp:lastPrinted>2011-05-11T17:30:12Z</cp:lastPrinted>
  <dcterms:created xsi:type="dcterms:W3CDTF">2012-09-18T19:21:58Z</dcterms:created>
  <dcterms:modified xsi:type="dcterms:W3CDTF">2012-10-09T21:50:42Z</dcterms:modified>
</cp:coreProperties>
</file>