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20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FCC06C-3DAC-4A5D-9BB1-03C3C9F4E497}" type="datetimeFigureOut">
              <a:rPr lang="en-US" smtClean="0"/>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990FB0-9495-4E88-9DF5-A5902AD756EB}" type="slidenum">
              <a:rPr lang="en-US" smtClean="0"/>
              <a:t>‹#›</a:t>
            </a:fld>
            <a:endParaRPr lang="en-US"/>
          </a:p>
        </p:txBody>
      </p:sp>
    </p:spTree>
    <p:extLst>
      <p:ext uri="{BB962C8B-B14F-4D97-AF65-F5344CB8AC3E}">
        <p14:creationId xmlns:p14="http://schemas.microsoft.com/office/powerpoint/2010/main" val="104803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60271-A53C-48A6-B19A-FB22DCAD9B9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706602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689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624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1582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760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6741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770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927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3298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4935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9486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5306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BBC4DC9D-1E81-804E-8C45-6EEB7D5E420C}" type="datetimeFigureOut">
              <a:rPr lang="en-US" smtClean="0">
                <a:solidFill>
                  <a:prstClr val="black">
                    <a:tint val="75000"/>
                  </a:prstClr>
                </a:solidFill>
              </a:rPr>
              <a:pPr defTabSz="457200"/>
              <a:t>12/8/2014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C0D1CE5-8866-8547-8B03-3F5DDA668177}"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4272809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59556" y="873125"/>
            <a:ext cx="4114800" cy="2057400"/>
          </a:xfrm>
          <a:prstGeom prst="rect">
            <a:avLst/>
          </a:prstGeom>
          <a:noFill/>
          <a:ln w="9525">
            <a:noFill/>
            <a:miter lim="800000"/>
            <a:headEnd/>
            <a:tailEnd/>
          </a:ln>
        </p:spPr>
        <p:txBody>
          <a:bodyPr lIns="91418" tIns="45709" rIns="91418" bIns="45709"/>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230188" indent="-230188" algn="ctr" defTabSz="457200">
              <a:spcBef>
                <a:spcPct val="15000"/>
              </a:spcBef>
            </a:pPr>
            <a:endParaRPr lang="en-US">
              <a:solidFill>
                <a:prstClr val="black"/>
              </a:solidFill>
              <a:latin typeface="Calibri" pitchFamily="34" charset="0"/>
            </a:endParaRPr>
          </a:p>
        </p:txBody>
      </p:sp>
      <p:sp>
        <p:nvSpPr>
          <p:cNvPr id="3" name="Rectangle 2"/>
          <p:cNvSpPr>
            <a:spLocks noChangeArrowheads="1"/>
          </p:cNvSpPr>
          <p:nvPr/>
        </p:nvSpPr>
        <p:spPr bwMode="auto">
          <a:xfrm>
            <a:off x="15081" y="3311525"/>
            <a:ext cx="4114800" cy="3276600"/>
          </a:xfrm>
          <a:prstGeom prst="rect">
            <a:avLst/>
          </a:prstGeom>
          <a:noFill/>
          <a:ln w="9525">
            <a:noFill/>
            <a:miter lim="800000"/>
            <a:headEnd/>
            <a:tailEnd/>
          </a:ln>
        </p:spPr>
        <p:txBody>
          <a:bodyPr lIns="91418" tIns="45709" rIns="91418" bIns="45709"/>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230188" indent="-230188" algn="ctr" defTabSz="457200">
              <a:spcBef>
                <a:spcPct val="15000"/>
              </a:spcBef>
            </a:pPr>
            <a:r>
              <a:rPr lang="en-US" sz="2000" b="1">
                <a:solidFill>
                  <a:prstClr val="black"/>
                </a:solidFill>
                <a:latin typeface="Calibri" pitchFamily="34" charset="0"/>
              </a:rPr>
              <a:t>Approach</a:t>
            </a:r>
          </a:p>
          <a:p>
            <a:pPr marL="230188" indent="-230188" defTabSz="457200">
              <a:spcBef>
                <a:spcPct val="15000"/>
              </a:spcBef>
              <a:buFontTx/>
              <a:buChar char="•"/>
            </a:pPr>
            <a:r>
              <a:rPr lang="en-US" sz="1600">
                <a:solidFill>
                  <a:prstClr val="black"/>
                </a:solidFill>
              </a:rPr>
              <a:t>Observations of sea level and surface winds are analyzed to document observed changes</a:t>
            </a:r>
          </a:p>
          <a:p>
            <a:pPr marL="230188" indent="-230188" defTabSz="457200">
              <a:spcBef>
                <a:spcPct val="15000"/>
              </a:spcBef>
              <a:buFontTx/>
              <a:buChar char="•"/>
            </a:pPr>
            <a:r>
              <a:rPr lang="en-US" sz="1600">
                <a:solidFill>
                  <a:prstClr val="black"/>
                </a:solidFill>
              </a:rPr>
              <a:t>Analyses are performed of an ocean-only model driven by observed winds,  an idealized atmosphere-only model   run with observed SSTs with a uniform tropical warming and an additional warming added to the tropical Indian Ocean, and GOGA and TOGA runs</a:t>
            </a:r>
            <a:endParaRPr lang="en-US" sz="1600">
              <a:solidFill>
                <a:prstClr val="black"/>
              </a:solidFill>
              <a:latin typeface="Calibri" pitchFamily="34" charset="0"/>
            </a:endParaRPr>
          </a:p>
        </p:txBody>
      </p:sp>
      <p:sp>
        <p:nvSpPr>
          <p:cNvPr id="4" name="Rectangle 3"/>
          <p:cNvSpPr>
            <a:spLocks noChangeArrowheads="1"/>
          </p:cNvSpPr>
          <p:nvPr/>
        </p:nvSpPr>
        <p:spPr bwMode="auto">
          <a:xfrm>
            <a:off x="259556" y="-41275"/>
            <a:ext cx="8763000" cy="830263"/>
          </a:xfrm>
          <a:prstGeom prst="rect">
            <a:avLst/>
          </a:prstGeom>
          <a:noFill/>
          <a:ln w="9525">
            <a:noFill/>
            <a:miter lim="800000"/>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defTabSz="457200"/>
            <a:r>
              <a:rPr lang="en-US" sz="2400">
                <a:solidFill>
                  <a:prstClr val="black"/>
                </a:solidFill>
              </a:rPr>
              <a:t>Causes of recent rapid increases of sea level in the tropical western Pacific </a:t>
            </a:r>
            <a:endParaRPr lang="en-US" sz="2400" b="1">
              <a:solidFill>
                <a:prstClr val="black"/>
              </a:solidFill>
            </a:endParaRPr>
          </a:p>
        </p:txBody>
      </p:sp>
      <p:sp>
        <p:nvSpPr>
          <p:cNvPr id="5" name="Rectangle 4"/>
          <p:cNvSpPr>
            <a:spLocks noChangeArrowheads="1"/>
          </p:cNvSpPr>
          <p:nvPr/>
        </p:nvSpPr>
        <p:spPr bwMode="auto">
          <a:xfrm>
            <a:off x="4526756" y="720725"/>
            <a:ext cx="4343400" cy="369888"/>
          </a:xfrm>
          <a:prstGeom prst="rect">
            <a:avLst/>
          </a:prstGeom>
          <a:noFill/>
          <a:ln w="9525" algn="ctr">
            <a:noFill/>
            <a:round/>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defTabSz="457200"/>
            <a:endParaRPr lang="en-US">
              <a:solidFill>
                <a:prstClr val="black"/>
              </a:solidFill>
              <a:latin typeface="Calibri" pitchFamily="34" charset="0"/>
            </a:endParaRPr>
          </a:p>
        </p:txBody>
      </p:sp>
      <p:sp>
        <p:nvSpPr>
          <p:cNvPr id="6" name="Rectangle 5"/>
          <p:cNvSpPr>
            <a:spLocks noChangeArrowheads="1"/>
          </p:cNvSpPr>
          <p:nvPr/>
        </p:nvSpPr>
        <p:spPr bwMode="auto">
          <a:xfrm>
            <a:off x="4374356" y="949325"/>
            <a:ext cx="4419600" cy="369888"/>
          </a:xfrm>
          <a:prstGeom prst="rect">
            <a:avLst/>
          </a:prstGeom>
          <a:noFill/>
          <a:ln w="9525" algn="ctr">
            <a:noFill/>
            <a:round/>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defTabSz="457200"/>
            <a:endParaRPr lang="en-US">
              <a:solidFill>
                <a:prstClr val="black"/>
              </a:solidFill>
              <a:latin typeface="Calibri" pitchFamily="34" charset="0"/>
            </a:endParaRPr>
          </a:p>
        </p:txBody>
      </p:sp>
      <p:sp>
        <p:nvSpPr>
          <p:cNvPr id="7" name="TextBox 24"/>
          <p:cNvSpPr txBox="1">
            <a:spLocks noChangeArrowheads="1"/>
          </p:cNvSpPr>
          <p:nvPr/>
        </p:nvSpPr>
        <p:spPr bwMode="auto">
          <a:xfrm>
            <a:off x="3840956" y="4225925"/>
            <a:ext cx="5410200" cy="2124075"/>
          </a:xfrm>
          <a:prstGeom prst="rect">
            <a:avLst/>
          </a:prstGeom>
          <a:noFill/>
          <a:ln w="9525">
            <a:noFill/>
            <a:miter lim="800000"/>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defTabSz="457200"/>
            <a:r>
              <a:rPr lang="en-US" sz="2000" b="1">
                <a:solidFill>
                  <a:prstClr val="black"/>
                </a:solidFill>
                <a:latin typeface="Calibri" pitchFamily="34" charset="0"/>
              </a:rPr>
              <a:t>Impact</a:t>
            </a:r>
          </a:p>
          <a:p>
            <a:pPr defTabSz="457200"/>
            <a:r>
              <a:rPr lang="en-US" sz="1600">
                <a:solidFill>
                  <a:prstClr val="black"/>
                </a:solidFill>
              </a:rPr>
              <a:t>Recent faster sea level rise in the western tropical Pacific is due to a combination of the transition of the IPO from positive to negative in the late 1990s that increased Pacific trade wind strength, and a faster warming of the Indian Ocean during the period that also contributed to stronger trades.  More water piled up faster in the western Pacific to produce rapid increases of sea level there.</a:t>
            </a:r>
          </a:p>
        </p:txBody>
      </p:sp>
      <p:sp>
        <p:nvSpPr>
          <p:cNvPr id="8" name="TextBox 26"/>
          <p:cNvSpPr txBox="1"/>
          <p:nvPr/>
        </p:nvSpPr>
        <p:spPr>
          <a:xfrm>
            <a:off x="1197769" y="6283325"/>
            <a:ext cx="7391400" cy="615950"/>
          </a:xfrm>
          <a:prstGeom prst="rect">
            <a:avLst/>
          </a:prstGeom>
        </p:spPr>
        <p:style>
          <a:lnRef idx="2">
            <a:schemeClr val="dk1"/>
          </a:lnRef>
          <a:fillRef idx="1">
            <a:schemeClr val="lt1"/>
          </a:fillRef>
          <a:effectRef idx="0">
            <a:schemeClr val="dk1"/>
          </a:effectRef>
          <a:fontRef idx="minor">
            <a:schemeClr val="dk1"/>
          </a:fontRef>
        </p:style>
        <p:txBody>
          <a:bodyPr lIns="91418" tIns="45709" rIns="91418" bIns="45709">
            <a:spAutoFit/>
          </a:bodyPr>
          <a:lstStyle>
            <a:defPPr>
              <a:defRPr lang="en-US"/>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defTabSz="457200">
              <a:defRPr/>
            </a:pPr>
            <a:r>
              <a:rPr lang="en-US" sz="1100" dirty="0">
                <a:solidFill>
                  <a:prstClr val="black"/>
                </a:solidFill>
              </a:rPr>
              <a:t>Han, W., G.A. Meehl, A. Hu, M.A. Alexander , T. Yamagata, D. Yuan, M. Ishii, P. Pegion, J. Zheng, B.D. Hamlington, X.-W. Quan, and R.R. Leben, 2013:  Intensification of decadal and multi-decadal sea level variability in the western tropical Pacific during recent decades.  </a:t>
            </a:r>
            <a:r>
              <a:rPr lang="en-US" sz="1100" i="1" dirty="0">
                <a:solidFill>
                  <a:prstClr val="black"/>
                </a:solidFill>
              </a:rPr>
              <a:t>Clim. Dyn.</a:t>
            </a:r>
            <a:r>
              <a:rPr lang="en-US" sz="1100" dirty="0">
                <a:solidFill>
                  <a:prstClr val="black"/>
                </a:solidFill>
              </a:rPr>
              <a:t>, doi:10.1007/s00382-013-1951-1.</a:t>
            </a:r>
          </a:p>
        </p:txBody>
      </p:sp>
      <p:sp>
        <p:nvSpPr>
          <p:cNvPr id="9" name="TextBox 27"/>
          <p:cNvSpPr txBox="1">
            <a:spLocks noChangeArrowheads="1"/>
          </p:cNvSpPr>
          <p:nvPr/>
        </p:nvSpPr>
        <p:spPr bwMode="auto">
          <a:xfrm>
            <a:off x="6431756" y="876300"/>
            <a:ext cx="2819400" cy="2892425"/>
          </a:xfrm>
          <a:prstGeom prst="rect">
            <a:avLst/>
          </a:prstGeom>
          <a:noFill/>
          <a:ln w="9525">
            <a:noFill/>
            <a:miter lim="800000"/>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defTabSz="457200"/>
            <a:r>
              <a:rPr lang="en-US" sz="1400">
                <a:solidFill>
                  <a:srgbClr val="0066FF"/>
                </a:solidFill>
                <a:latin typeface="Calibri" pitchFamily="34" charset="0"/>
              </a:rPr>
              <a:t>Top:  SST anomaly trend for recent negative IPO phase, 1999-2010;  </a:t>
            </a:r>
          </a:p>
          <a:p>
            <a:pPr defTabSz="457200"/>
            <a:r>
              <a:rPr lang="en-US" sz="1400">
                <a:solidFill>
                  <a:srgbClr val="0066FF"/>
                </a:solidFill>
                <a:latin typeface="Calibri" pitchFamily="34" charset="0"/>
              </a:rPr>
              <a:t>middle:  upper 700m thermosteric sea level difference, 1993-2009 minus 1959-75;  </a:t>
            </a:r>
          </a:p>
          <a:p>
            <a:pPr defTabSz="457200"/>
            <a:r>
              <a:rPr lang="en-US" sz="1400">
                <a:solidFill>
                  <a:srgbClr val="0066FF"/>
                </a:solidFill>
                <a:latin typeface="Calibri" pitchFamily="34" charset="0"/>
              </a:rPr>
              <a:t>bottom:  linear trend of wind</a:t>
            </a:r>
          </a:p>
          <a:p>
            <a:pPr defTabSz="457200"/>
            <a:r>
              <a:rPr lang="en-US" sz="1400">
                <a:solidFill>
                  <a:srgbClr val="0066FF"/>
                </a:solidFill>
                <a:latin typeface="Calibri" pitchFamily="34" charset="0"/>
              </a:rPr>
              <a:t>stress (arrows) and Ekman pumping velocity, (colors) 1993-2009;  negative IPO (top) is associated with stronger trades and greater upwelling (bottom) that produces greater regional sea level rise in the western tropical Pacific (middle)</a:t>
            </a:r>
            <a:endParaRPr lang="en-US">
              <a:solidFill>
                <a:srgbClr val="0066FF"/>
              </a:solidFill>
              <a:latin typeface="Calibri" pitchFamily="34" charset="0"/>
            </a:endParaRPr>
          </a:p>
        </p:txBody>
      </p:sp>
      <p:sp>
        <p:nvSpPr>
          <p:cNvPr id="10" name="Rectangle 9"/>
          <p:cNvSpPr>
            <a:spLocks noChangeArrowheads="1"/>
          </p:cNvSpPr>
          <p:nvPr/>
        </p:nvSpPr>
        <p:spPr bwMode="auto">
          <a:xfrm>
            <a:off x="-107157" y="720725"/>
            <a:ext cx="4419601" cy="1981200"/>
          </a:xfrm>
          <a:prstGeom prst="rect">
            <a:avLst/>
          </a:prstGeom>
          <a:noFill/>
          <a:ln w="9525">
            <a:noFill/>
            <a:miter lim="800000"/>
            <a:headEnd/>
            <a:tailEnd/>
          </a:ln>
        </p:spPr>
        <p:txBody>
          <a:bodyPr lIns="91418" tIns="45709" rIns="91418" bIns="45709"/>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231721" indent="-231721" algn="ctr" defTabSz="457200">
              <a:spcBef>
                <a:spcPct val="15000"/>
              </a:spcBef>
              <a:defRPr/>
            </a:pPr>
            <a:r>
              <a:rPr lang="en-US" sz="2000" b="1" dirty="0">
                <a:solidFill>
                  <a:prstClr val="black"/>
                </a:solidFill>
                <a:latin typeface="Calibri" pitchFamily="34" charset="0"/>
                <a:cs typeface="Arial" pitchFamily="34" charset="0"/>
              </a:rPr>
              <a:t>Objective</a:t>
            </a:r>
          </a:p>
          <a:p>
            <a:pPr marL="231721" defTabSz="457200">
              <a:defRPr/>
            </a:pPr>
            <a:r>
              <a:rPr lang="en-US" sz="1600" dirty="0">
                <a:solidFill>
                  <a:prstClr val="black"/>
                </a:solidFill>
                <a:latin typeface="Arial" pitchFamily="34" charset="0"/>
                <a:cs typeface="Arial" pitchFamily="34" charset="0"/>
              </a:rPr>
              <a:t>Sea level in the western tropical Pacific has risen more rapidly than in other regions in the past 15 years or so.  In that time period there has been a response of the climate system to increasing greenhouse gases as well as significant decadal variability associated with the Interdecadal Pacific Oscillation (IPO).  What are the contributions from each to the regional sea level rise?  </a:t>
            </a:r>
            <a:endParaRPr lang="en-US" sz="1600" b="1" dirty="0">
              <a:solidFill>
                <a:prstClr val="black"/>
              </a:solidFill>
              <a:latin typeface="Calibri" pitchFamily="34" charset="0"/>
              <a:cs typeface="Arial" pitchFamily="34" charset="0"/>
            </a:endParaRPr>
          </a:p>
        </p:txBody>
      </p:sp>
      <p:pic>
        <p:nvPicPr>
          <p:cNvPr id="11" name="Picture 10" descr="Weiqing.IPO.fig.DOE.jpg"/>
          <p:cNvPicPr>
            <a:picLocks noChangeAspect="1"/>
          </p:cNvPicPr>
          <p:nvPr/>
        </p:nvPicPr>
        <p:blipFill>
          <a:blip r:embed="rId3"/>
          <a:srcRect/>
          <a:stretch>
            <a:fillRect/>
          </a:stretch>
        </p:blipFill>
        <p:spPr bwMode="auto">
          <a:xfrm>
            <a:off x="4221956" y="720725"/>
            <a:ext cx="2209800" cy="3643313"/>
          </a:xfrm>
          <a:prstGeom prst="rect">
            <a:avLst/>
          </a:prstGeom>
          <a:noFill/>
          <a:ln w="9525">
            <a:noFill/>
            <a:miter lim="800000"/>
            <a:headEnd/>
            <a:tailEnd/>
          </a:ln>
        </p:spPr>
      </p:pic>
    </p:spTree>
    <p:extLst>
      <p:ext uri="{BB962C8B-B14F-4D97-AF65-F5344CB8AC3E}">
        <p14:creationId xmlns:p14="http://schemas.microsoft.com/office/powerpoint/2010/main" val="340292383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364</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2014-12-08T20:00:28Z</dcterms:created>
  <dcterms:modified xsi:type="dcterms:W3CDTF">2014-12-08T20:02:29Z</dcterms:modified>
</cp:coreProperties>
</file>