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6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6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7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6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0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8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2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4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2E2E-1197-44D0-9F95-786534A318E6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F862-487D-480A-880D-02802088D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4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8819" y="829235"/>
            <a:ext cx="3740727" cy="181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207995" indent="-207995" algn="ctr">
              <a:spcBef>
                <a:spcPct val="15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0273" y="3315575"/>
            <a:ext cx="4017818" cy="289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207995" indent="-207995" algn="ctr">
              <a:spcBef>
                <a:spcPct val="15000"/>
              </a:spcBef>
            </a:pPr>
            <a:r>
              <a:rPr lang="en-US" sz="1600" b="1" dirty="0">
                <a:latin typeface="Calibri" pitchFamily="34" charset="0"/>
              </a:rPr>
              <a:t>Approach</a:t>
            </a:r>
          </a:p>
          <a:p>
            <a:pPr marL="207995" indent="-207995">
              <a:spcBef>
                <a:spcPct val="15000"/>
              </a:spcBef>
              <a:buFontTx/>
              <a:buChar char="•"/>
            </a:pPr>
            <a:r>
              <a:rPr lang="en-US" sz="1600" dirty="0"/>
              <a:t>Case studies are analyzed for the mid-1970s climate shift, when the eastern tropical Pacific warmed over a decade and globally averaged temperature rapidly increased, and the early 2000s hiatus when the eastern tropical Pacific cooled over a decade and global temperatures warmed little. </a:t>
            </a:r>
          </a:p>
          <a:p>
            <a:pPr marL="207995" indent="-207995">
              <a:spcBef>
                <a:spcPct val="15000"/>
              </a:spcBef>
              <a:buFontTx/>
              <a:buChar char="•"/>
            </a:pPr>
            <a:r>
              <a:rPr lang="en-US" sz="1600" dirty="0"/>
              <a:t>Two different initialization techniques are used in a global coupled climate model, the CCSM4.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2455" y="169526"/>
            <a:ext cx="865909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en-US" sz="2200" b="1" dirty="0">
                <a:latin typeface="+mn-lt"/>
                <a:cs typeface="Arial" charset="0"/>
              </a:rPr>
              <a:t>Case studies for initialized decadal </a:t>
            </a:r>
            <a:r>
              <a:rPr lang="en-US" sz="2200" b="1" dirty="0" err="1">
                <a:latin typeface="+mn-lt"/>
                <a:cs typeface="Arial" charset="0"/>
              </a:rPr>
              <a:t>hindcasts</a:t>
            </a:r>
            <a:r>
              <a:rPr lang="en-US" sz="2200" b="1" dirty="0">
                <a:latin typeface="+mn-lt"/>
                <a:cs typeface="Arial" charset="0"/>
              </a:rPr>
              <a:t> and </a:t>
            </a:r>
            <a:endParaRPr lang="en-US" sz="2200" b="1" dirty="0">
              <a:latin typeface="+mn-lt"/>
              <a:cs typeface="Arial" charset="0"/>
            </a:endParaRPr>
          </a:p>
          <a:p>
            <a:pPr algn="ctr">
              <a:defRPr/>
            </a:pPr>
            <a:r>
              <a:rPr lang="en-US" sz="2200" b="1" dirty="0">
                <a:latin typeface="+mn-lt"/>
                <a:cs typeface="Arial" charset="0"/>
              </a:rPr>
              <a:t>predictions for </a:t>
            </a:r>
            <a:r>
              <a:rPr lang="en-US" sz="2200" b="1" dirty="0">
                <a:latin typeface="+mn-lt"/>
                <a:cs typeface="Arial" charset="0"/>
              </a:rPr>
              <a:t>the Pacific region </a:t>
            </a:r>
            <a:endParaRPr lang="en-US" sz="2200" dirty="0">
              <a:latin typeface="+mn-lt"/>
              <a:cs typeface="Arial" charset="0"/>
            </a:endParaRPr>
          </a:p>
          <a:p>
            <a:pPr algn="ctr">
              <a:defRPr/>
            </a:pPr>
            <a:r>
              <a:rPr lang="en-US" sz="2200" b="1" dirty="0">
                <a:latin typeface="+mn-lt"/>
                <a:cs typeface="Arial" charset="0"/>
              </a:rPr>
              <a:t> </a:t>
            </a:r>
            <a:endParaRPr lang="en-US" sz="2200" b="1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468091" y="694764"/>
            <a:ext cx="3948545" cy="36933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endParaRPr lang="en-US">
              <a:latin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329546" y="896470"/>
            <a:ext cx="4017818" cy="36933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4398819" y="3888100"/>
            <a:ext cx="4364182" cy="23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en-US" sz="1600" b="1" dirty="0">
                <a:latin typeface="Calibri" pitchFamily="34" charset="0"/>
              </a:rPr>
              <a:t>Impact</a:t>
            </a:r>
          </a:p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There is additional skill in the initialized </a:t>
            </a:r>
            <a:r>
              <a:rPr lang="en-US" sz="1600" dirty="0" err="1">
                <a:latin typeface="Arial" charset="0"/>
                <a:cs typeface="Arial" charset="0"/>
              </a:rPr>
              <a:t>hindcasts</a:t>
            </a:r>
            <a:r>
              <a:rPr lang="en-US" sz="1600" dirty="0">
                <a:latin typeface="Arial" charset="0"/>
                <a:cs typeface="Arial" charset="0"/>
              </a:rPr>
              <a:t> for surface temperature patterns for the Pacific region over and above that  in free-running historical simulations with the same model, and about  20% less global warming predicted for near-term climate change than in a free-running projection</a:t>
            </a:r>
            <a:endParaRPr lang="en-US" sz="1600" dirty="0"/>
          </a:p>
          <a:p>
            <a:pPr>
              <a:defRPr/>
            </a:pPr>
            <a:endParaRPr lang="en-US" sz="1600" dirty="0">
              <a:latin typeface="+mn-lt"/>
            </a:endParaRPr>
          </a:p>
        </p:txBody>
      </p:sp>
      <p:sp>
        <p:nvSpPr>
          <p:cNvPr id="9" name="TextBox 26"/>
          <p:cNvSpPr txBox="1"/>
          <p:nvPr/>
        </p:nvSpPr>
        <p:spPr>
          <a:xfrm>
            <a:off x="1275702" y="6347186"/>
            <a:ext cx="675889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dirty="0"/>
              <a:t>Meehl, G.A., and H. </a:t>
            </a:r>
            <a:r>
              <a:rPr lang="en-US" sz="1000" dirty="0" err="1"/>
              <a:t>Teng</a:t>
            </a:r>
            <a:r>
              <a:rPr lang="en-US" sz="1000" dirty="0"/>
              <a:t>, 2012:  Case studies for initialized decadal </a:t>
            </a:r>
            <a:r>
              <a:rPr lang="en-US" sz="1000" dirty="0" err="1"/>
              <a:t>hindcasts</a:t>
            </a:r>
            <a:r>
              <a:rPr lang="en-US" sz="1000" dirty="0"/>
              <a:t> and predictions for the Pacific region.  </a:t>
            </a:r>
            <a:r>
              <a:rPr lang="en-US" sz="1000" i="1" dirty="0" err="1"/>
              <a:t>Geophys</a:t>
            </a:r>
            <a:r>
              <a:rPr lang="en-US" sz="1000" i="1" dirty="0"/>
              <a:t>. Res. </a:t>
            </a:r>
            <a:r>
              <a:rPr lang="en-US" sz="1000" i="1" dirty="0" err="1"/>
              <a:t>Lett</a:t>
            </a:r>
            <a:r>
              <a:rPr lang="en-US" sz="1000" dirty="0"/>
              <a:t>., doi:10.1029/2012GL053423 </a:t>
            </a:r>
          </a:p>
        </p:txBody>
      </p:sp>
      <p:sp>
        <p:nvSpPr>
          <p:cNvPr id="10" name="TextBox 27"/>
          <p:cNvSpPr txBox="1">
            <a:spLocks noChangeArrowheads="1"/>
          </p:cNvSpPr>
          <p:nvPr/>
        </p:nvSpPr>
        <p:spPr bwMode="auto">
          <a:xfrm>
            <a:off x="4546959" y="2919510"/>
            <a:ext cx="429490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1300" dirty="0">
                <a:solidFill>
                  <a:srgbClr val="0070C0"/>
                </a:solidFill>
                <a:latin typeface="Calibri" pitchFamily="34" charset="0"/>
              </a:rPr>
              <a:t>Initialized simulations (right panels, 5 year averages, predictions for years 3-7) better simulate the  observed early-2000s hiatus (upper left) compared to a free-running simulation (lower left); correlation skill next to panels, larger correlations indicate better skill</a:t>
            </a:r>
            <a:endParaRPr lang="en-US" sz="13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455" y="1346444"/>
            <a:ext cx="4433455" cy="18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207995" indent="-207995" algn="ctr">
              <a:spcBef>
                <a:spcPct val="15000"/>
              </a:spcBef>
              <a:defRPr/>
            </a:pPr>
            <a:r>
              <a:rPr lang="en-US" sz="1600" b="1" dirty="0">
                <a:latin typeface="Calibri" pitchFamily="34" charset="0"/>
              </a:rPr>
              <a:t>Objective</a:t>
            </a:r>
          </a:p>
          <a:p>
            <a:pPr marL="207995">
              <a:spcBef>
                <a:spcPts val="0"/>
              </a:spcBef>
              <a:defRPr/>
            </a:pPr>
            <a:r>
              <a:rPr lang="en-US" sz="1600" dirty="0">
                <a:latin typeface="Arial" charset="0"/>
                <a:cs typeface="Arial" charset="0"/>
              </a:rPr>
              <a:t>Determine whether previously observed major climate shifts can be simulated by initialized retrospective predictions (or </a:t>
            </a:r>
            <a:r>
              <a:rPr lang="en-US" sz="1600" dirty="0" err="1">
                <a:latin typeface="Arial" charset="0"/>
                <a:cs typeface="Arial" charset="0"/>
              </a:rPr>
              <a:t>hindcasts</a:t>
            </a:r>
            <a:r>
              <a:rPr lang="en-US" sz="1600" dirty="0">
                <a:latin typeface="Arial" charset="0"/>
                <a:cs typeface="Arial" charset="0"/>
              </a:rPr>
              <a:t>) of these past conditions.  If they can, this builds credibility for the skill and usefulness of initialized decadal climate predictions for future near-term climate. 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12" name="Picture 11" descr="Fig.blurb.decadal.predict.GRL.201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4058" y="902830"/>
            <a:ext cx="405967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460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2014-12-09T20:40:03Z</dcterms:created>
  <dcterms:modified xsi:type="dcterms:W3CDTF">2014-12-09T20:47:07Z</dcterms:modified>
</cp:coreProperties>
</file>