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88800" autoAdjust="0"/>
  </p:normalViewPr>
  <p:slideViewPr>
    <p:cSldViewPr snapToGrid="0" snapToObjects="1">
      <p:cViewPr varScale="1">
        <p:scale>
          <a:sx n="72" d="100"/>
          <a:sy n="72" d="100"/>
        </p:scale>
        <p:origin x="-198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410A6-58E3-6D49-B0CC-0E31B7450167}" type="datetimeFigureOut">
              <a:rPr lang="en-US" smtClean="0"/>
              <a:t>2/24/14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0C79F-A874-0144-AB6F-3D8FA4FF0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755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410A6-58E3-6D49-B0CC-0E31B7450167}" type="datetimeFigureOut">
              <a:rPr lang="en-US" smtClean="0"/>
              <a:t>2/24/14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0C79F-A874-0144-AB6F-3D8FA4FF0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410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410A6-58E3-6D49-B0CC-0E31B7450167}" type="datetimeFigureOut">
              <a:rPr lang="en-US" smtClean="0"/>
              <a:t>2/24/14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0C79F-A874-0144-AB6F-3D8FA4FF0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307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410A6-58E3-6D49-B0CC-0E31B7450167}" type="datetimeFigureOut">
              <a:rPr lang="en-US" smtClean="0"/>
              <a:t>2/24/14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0C79F-A874-0144-AB6F-3D8FA4FF0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92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410A6-58E3-6D49-B0CC-0E31B7450167}" type="datetimeFigureOut">
              <a:rPr lang="en-US" smtClean="0"/>
              <a:t>2/24/14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0C79F-A874-0144-AB6F-3D8FA4FF0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424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410A6-58E3-6D49-B0CC-0E31B7450167}" type="datetimeFigureOut">
              <a:rPr lang="en-US" smtClean="0"/>
              <a:t>2/24/14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0C79F-A874-0144-AB6F-3D8FA4FF0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006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410A6-58E3-6D49-B0CC-0E31B7450167}" type="datetimeFigureOut">
              <a:rPr lang="en-US" smtClean="0"/>
              <a:t>2/24/14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0C79F-A874-0144-AB6F-3D8FA4FF0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809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410A6-58E3-6D49-B0CC-0E31B7450167}" type="datetimeFigureOut">
              <a:rPr lang="en-US" smtClean="0"/>
              <a:t>2/24/14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0C79F-A874-0144-AB6F-3D8FA4FF0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903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410A6-58E3-6D49-B0CC-0E31B7450167}" type="datetimeFigureOut">
              <a:rPr lang="en-US" smtClean="0"/>
              <a:t>2/24/14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0C79F-A874-0144-AB6F-3D8FA4FF0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907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410A6-58E3-6D49-B0CC-0E31B7450167}" type="datetimeFigureOut">
              <a:rPr lang="en-US" smtClean="0"/>
              <a:t>2/24/14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0C79F-A874-0144-AB6F-3D8FA4FF0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13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410A6-58E3-6D49-B0CC-0E31B7450167}" type="datetimeFigureOut">
              <a:rPr lang="en-US" smtClean="0"/>
              <a:t>2/24/14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0C79F-A874-0144-AB6F-3D8FA4FF0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093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0410A6-58E3-6D49-B0CC-0E31B7450167}" type="datetimeFigureOut">
              <a:rPr lang="en-US" smtClean="0"/>
              <a:t>2/24/14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60C79F-A874-0144-AB6F-3D8FA4FF0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378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png"/><Relationship Id="rId5" Type="http://schemas.openxmlformats.org/officeDocument/2006/relationships/image" Target="../media/image4.emf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27414" y="-409060"/>
            <a:ext cx="6740105" cy="1693551"/>
          </a:xfrm>
        </p:spPr>
        <p:txBody>
          <a:bodyPr>
            <a:noAutofit/>
          </a:bodyPr>
          <a:lstStyle/>
          <a:p>
            <a:pPr algn="l"/>
            <a:r>
              <a:rPr lang="en-US" sz="1800" b="1" dirty="0"/>
              <a:t>Statistical Significance of Climate </a:t>
            </a:r>
            <a:r>
              <a:rPr lang="en-US" sz="1800" b="1" dirty="0" smtClean="0"/>
              <a:t>Sensitivity Predictors </a:t>
            </a:r>
            <a:r>
              <a:rPr lang="en-US" sz="1800" b="1" dirty="0"/>
              <a:t>Obtained by Data </a:t>
            </a:r>
            <a:r>
              <a:rPr lang="en-US" sz="1800" b="1" dirty="0" smtClean="0"/>
              <a:t>Mining (</a:t>
            </a:r>
            <a:r>
              <a:rPr lang="en-US" sz="1800" b="1" dirty="0" smtClean="0">
                <a:ln>
                  <a:noFill/>
                </a:ln>
                <a:solidFill>
                  <a:schemeClr val="tx1"/>
                </a:solidFill>
              </a:rPr>
              <a:t>accepted by </a:t>
            </a:r>
            <a:r>
              <a:rPr lang="en-US" sz="1800" b="1" dirty="0" smtClean="0"/>
              <a:t>GRL </a:t>
            </a:r>
            <a:r>
              <a:rPr lang="en-US" sz="1800" b="1" dirty="0" smtClean="0">
                <a:ln>
                  <a:noFill/>
                </a:ln>
                <a:solidFill>
                  <a:schemeClr val="tx1"/>
                </a:solidFill>
              </a:rPr>
              <a:t> </a:t>
            </a:r>
            <a:r>
              <a:rPr lang="en-US" sz="1800" b="1" dirty="0"/>
              <a:t>2</a:t>
            </a:r>
            <a:r>
              <a:rPr lang="en-US" sz="1800" b="1" dirty="0" smtClean="0">
                <a:ln>
                  <a:noFill/>
                </a:ln>
                <a:solidFill>
                  <a:schemeClr val="tx1"/>
                </a:solidFill>
              </a:rPr>
              <a:t>/13/14)</a:t>
            </a:r>
            <a:r>
              <a:rPr lang="en-US" sz="1800" b="1" dirty="0" smtClean="0">
                <a:ln>
                  <a:noFill/>
                </a:ln>
                <a:solidFill>
                  <a:schemeClr val="tx1"/>
                </a:solidFill>
              </a:rPr>
              <a:t/>
            </a:r>
            <a:br>
              <a:rPr lang="en-US" sz="1800" b="1" dirty="0" smtClean="0">
                <a:ln>
                  <a:noFill/>
                </a:ln>
                <a:solidFill>
                  <a:schemeClr val="tx1"/>
                </a:solidFill>
              </a:rPr>
            </a:br>
            <a:r>
              <a:rPr lang="en-US" sz="140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rPr>
              <a:t>P. </a:t>
            </a:r>
            <a:r>
              <a:rPr lang="en-US" sz="140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rPr>
              <a:t>M. Caldwell, </a:t>
            </a:r>
            <a:r>
              <a:rPr lang="en-US" sz="140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rPr>
              <a:t>C. S. </a:t>
            </a:r>
            <a:r>
              <a:rPr lang="en-US" sz="140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rPr>
              <a:t>Bretherton</a:t>
            </a:r>
            <a:r>
              <a:rPr lang="en-US" sz="140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rPr>
              <a:t>, M. D. </a:t>
            </a:r>
            <a:r>
              <a:rPr lang="en-US" sz="140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rPr>
              <a:t>Zelinka</a:t>
            </a:r>
            <a:r>
              <a:rPr lang="en-US" sz="140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rPr>
              <a:t>,  S. </a:t>
            </a:r>
            <a:r>
              <a:rPr lang="en-US" sz="140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rPr>
              <a:t>A. </a:t>
            </a:r>
            <a:r>
              <a:rPr lang="en-US" sz="140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rPr>
              <a:t>Klein, B. D. </a:t>
            </a:r>
            <a:r>
              <a:rPr lang="en-US" sz="140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rPr>
              <a:t>Santer</a:t>
            </a:r>
            <a:r>
              <a:rPr lang="en-US" sz="140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rPr>
              <a:t>, &amp; B. M. Sanderson</a:t>
            </a:r>
            <a:endParaRPr lang="en-US" sz="1200" dirty="0">
              <a:ln>
                <a:noFill/>
              </a:ln>
              <a:solidFill>
                <a:schemeClr val="tx1"/>
              </a:solidFill>
            </a:endParaRPr>
          </a:p>
        </p:txBody>
      </p:sp>
      <p:pic>
        <p:nvPicPr>
          <p:cNvPr id="6" name="Picture 7" descr="lab_icon_black_cmyk"/>
          <p:cNvPicPr>
            <a:picLocks noChangeAspect="1" noChangeArrowheads="1"/>
          </p:cNvPicPr>
          <p:nvPr/>
        </p:nvPicPr>
        <p:blipFill>
          <a:blip r:embed="rId2"/>
          <a:srcRect b="1549"/>
          <a:stretch>
            <a:fillRect/>
          </a:stretch>
        </p:blipFill>
        <p:spPr bwMode="auto">
          <a:xfrm>
            <a:off x="-4233" y="-4232"/>
            <a:ext cx="831647" cy="856674"/>
          </a:xfrm>
          <a:prstGeom prst="rect">
            <a:avLst/>
          </a:prstGeom>
          <a:noFill/>
        </p:spPr>
      </p:pic>
      <p:grpSp>
        <p:nvGrpSpPr>
          <p:cNvPr id="7" name="Group 6"/>
          <p:cNvGrpSpPr/>
          <p:nvPr/>
        </p:nvGrpSpPr>
        <p:grpSpPr>
          <a:xfrm>
            <a:off x="7538552" y="17641"/>
            <a:ext cx="1595092" cy="873050"/>
            <a:chOff x="33449933" y="1"/>
            <a:chExt cx="5005104" cy="1844223"/>
          </a:xfrm>
        </p:grpSpPr>
        <p:sp>
          <p:nvSpPr>
            <p:cNvPr id="8" name="Rectangle 7"/>
            <p:cNvSpPr/>
            <p:nvPr/>
          </p:nvSpPr>
          <p:spPr>
            <a:xfrm>
              <a:off x="33449933" y="1"/>
              <a:ext cx="5005104" cy="1844223"/>
            </a:xfrm>
            <a:prstGeom prst="rect">
              <a:avLst/>
            </a:prstGeom>
            <a:solidFill>
              <a:srgbClr val="FFFF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" name="Picture 8" descr="New_DOE_Logo_Color_Hi-Res_042808.jp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3540826" y="122953"/>
              <a:ext cx="4693299" cy="941974"/>
            </a:xfrm>
            <a:prstGeom prst="rect">
              <a:avLst/>
            </a:prstGeom>
          </p:spPr>
        </p:pic>
        <p:sp>
          <p:nvSpPr>
            <p:cNvPr id="10" name="Rectangle 9"/>
            <p:cNvSpPr/>
            <p:nvPr/>
          </p:nvSpPr>
          <p:spPr>
            <a:xfrm>
              <a:off x="33449935" y="1064928"/>
              <a:ext cx="4935090" cy="69849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00552D"/>
                  </a:solidFill>
                </a:rPr>
                <a:t>Office of Science</a:t>
              </a:r>
              <a:endParaRPr lang="en-US" sz="1600" dirty="0">
                <a:solidFill>
                  <a:srgbClr val="00552D"/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3200400" y="869315"/>
            <a:ext cx="5801637" cy="50321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u="sng" dirty="0" smtClean="0"/>
              <a:t>Idea</a:t>
            </a:r>
            <a:r>
              <a:rPr lang="en-US" sz="2000" dirty="0" smtClean="0"/>
              <a:t>: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/>
              <a:t>E</a:t>
            </a:r>
            <a:r>
              <a:rPr lang="en-US" sz="1600" dirty="0" smtClean="0"/>
              <a:t>quilibrium </a:t>
            </a:r>
            <a:r>
              <a:rPr lang="en-US" sz="1600" dirty="0"/>
              <a:t>climate sensitivity (</a:t>
            </a:r>
            <a:r>
              <a:rPr lang="en-US" sz="1600" dirty="0" smtClean="0"/>
              <a:t>ECS, surface warming expected from CO</a:t>
            </a:r>
            <a:r>
              <a:rPr lang="en-US" sz="1600" baseline="-25000" dirty="0" smtClean="0"/>
              <a:t>2</a:t>
            </a:r>
            <a:r>
              <a:rPr lang="en-US" sz="1600" dirty="0" smtClean="0"/>
              <a:t> doubling) is a critical measure </a:t>
            </a:r>
            <a:r>
              <a:rPr lang="en-US" sz="1600" dirty="0"/>
              <a:t>of global </a:t>
            </a:r>
            <a:r>
              <a:rPr lang="en-US" sz="1600" dirty="0" smtClean="0"/>
              <a:t>warming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/>
              <a:t>Several recent studies estimate ECS by establishing relations between ECS and currently observable quantities (e.g. Fig. 1) 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/>
              <a:t>We search through &gt;40,000 current-climate fields for predictors of ECS and test the statistical significance of the results</a:t>
            </a:r>
          </a:p>
          <a:p>
            <a:pPr lvl="1" indent="-169863">
              <a:buFont typeface="Lucida Grande"/>
              <a:buChar char="-"/>
            </a:pPr>
            <a:r>
              <a:rPr lang="en-US" sz="1600" dirty="0" smtClean="0"/>
              <a:t>This requires a new technique for </a:t>
            </a:r>
            <a:r>
              <a:rPr lang="en-US" sz="1600" dirty="0" smtClean="0"/>
              <a:t>testing significance of the best correlations out of a huge dataset containing dependencies across fields and between models</a:t>
            </a:r>
            <a:endParaRPr lang="en-US" sz="1600" dirty="0" smtClean="0"/>
          </a:p>
          <a:p>
            <a:endParaRPr lang="en-US" sz="900" dirty="0"/>
          </a:p>
          <a:p>
            <a:r>
              <a:rPr lang="en-US" sz="2000" b="1" i="1" u="sng" dirty="0" smtClean="0"/>
              <a:t>Results</a:t>
            </a:r>
            <a:r>
              <a:rPr lang="en-US" sz="2000" b="1" i="1" u="sng" dirty="0" smtClean="0"/>
              <a:t>: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/>
              <a:t>Strong correlations are expected by chance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/>
              <a:t>None of the current-climate predictors tested are significant at the 95% level. 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/>
              <a:t>Robust identification of observable predictors of ECS require a convincing physical mechanism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/>
              <a:t>The best data-mined predictors of ECS are related to the Southern Ocean, suggesting this is a likely place to search for mechanisms connecting current climate to ECS</a:t>
            </a:r>
            <a:endParaRPr lang="en-US" sz="1600" dirty="0" smtClean="0"/>
          </a:p>
        </p:txBody>
      </p:sp>
      <p:sp>
        <p:nvSpPr>
          <p:cNvPr id="18" name="Rectangle 17"/>
          <p:cNvSpPr/>
          <p:nvPr/>
        </p:nvSpPr>
        <p:spPr>
          <a:xfrm>
            <a:off x="-4233" y="6037695"/>
            <a:ext cx="352636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dirty="0" smtClean="0"/>
              <a:t>Fig 2: </a:t>
            </a:r>
            <a:r>
              <a:rPr lang="en-US" sz="1200" i="1" dirty="0"/>
              <a:t>Number </a:t>
            </a:r>
            <a:r>
              <a:rPr lang="en-US" sz="1200" i="1" dirty="0" smtClean="0"/>
              <a:t>of </a:t>
            </a:r>
            <a:r>
              <a:rPr lang="en-US" sz="1200" i="1" dirty="0"/>
              <a:t>fields correlated with ECS at &gt;0.7 in absolute value as a function of the number of independent models assumed (blue line</a:t>
            </a:r>
            <a:r>
              <a:rPr lang="en-US" sz="1200" i="1" dirty="0" smtClean="0"/>
              <a:t>) and number expected by chance at 95% confidence level (red line). </a:t>
            </a:r>
            <a:endParaRPr lang="en-US" sz="1200" b="1" dirty="0"/>
          </a:p>
        </p:txBody>
      </p:sp>
      <p:pic>
        <p:nvPicPr>
          <p:cNvPr id="3" name="Picture 2" descr="scatter_best.png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43" r="7206"/>
          <a:stretch/>
        </p:blipFill>
        <p:spPr>
          <a:xfrm>
            <a:off x="12072" y="931337"/>
            <a:ext cx="2917401" cy="2201335"/>
          </a:xfrm>
          <a:prstGeom prst="rect">
            <a:avLst/>
          </a:prstGeom>
        </p:spPr>
      </p:pic>
      <p:pic>
        <p:nvPicPr>
          <p:cNvPr id="20" name="Picture 19" descr="eof_corrs_varyeigs_12-5-2013.eps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09" t="6582" r="8280"/>
          <a:stretch/>
        </p:blipFill>
        <p:spPr>
          <a:xfrm>
            <a:off x="116061" y="3858359"/>
            <a:ext cx="2745680" cy="2247068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>
          <a:xfrm>
            <a:off x="12072" y="3031074"/>
            <a:ext cx="336408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dirty="0" smtClean="0"/>
              <a:t>Fig 1: Relationship between ECS and the best-correlated current-climate predictor (summer-time specific humidity at 1000 </a:t>
            </a:r>
            <a:r>
              <a:rPr lang="en-US" sz="1200" i="1" dirty="0" err="1" smtClean="0"/>
              <a:t>mb</a:t>
            </a:r>
            <a:r>
              <a:rPr lang="en-US" sz="1200" i="1" dirty="0" smtClean="0"/>
              <a:t> averaged over 30-50S ). Each number represents a CMIP5 model.  </a:t>
            </a:r>
            <a:endParaRPr lang="en-US" sz="1200" i="1" dirty="0"/>
          </a:p>
        </p:txBody>
      </p:sp>
      <p:sp>
        <p:nvSpPr>
          <p:cNvPr id="22" name="Text Box 8"/>
          <p:cNvSpPr txBox="1">
            <a:spLocks noChangeArrowheads="1"/>
          </p:cNvSpPr>
          <p:nvPr/>
        </p:nvSpPr>
        <p:spPr bwMode="auto">
          <a:xfrm>
            <a:off x="3689347" y="5896805"/>
            <a:ext cx="5249333" cy="907941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117475" indent="-117475" defTabSz="339725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defTabSz="339725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defTabSz="339725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defTabSz="339725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defTabSz="339725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defTabSz="3397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defTabSz="3397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defTabSz="3397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defTabSz="3397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sz="1600" b="1" dirty="0" smtClean="0">
                <a:latin typeface="+mn-lt"/>
                <a:ea typeface="MS PGothic" charset="0"/>
                <a:cs typeface="MS PGothic" charset="0"/>
              </a:rPr>
              <a:t>Publication</a:t>
            </a:r>
            <a:r>
              <a:rPr lang="en-US" sz="2000" b="1" i="1" u="sng" dirty="0" smtClean="0">
                <a:latin typeface="+mn-lt"/>
                <a:ea typeface="MS PGothic" charset="0"/>
                <a:cs typeface="MS PGothic" charset="0"/>
              </a:rPr>
              <a:t>:</a:t>
            </a:r>
            <a:endParaRPr lang="en-US" sz="2000" b="1" i="1" u="sng" dirty="0">
              <a:latin typeface="+mn-lt"/>
              <a:ea typeface="MS PGothic" charset="0"/>
              <a:cs typeface="MS PGothic" charset="0"/>
            </a:endParaRPr>
          </a:p>
          <a:p>
            <a:pPr marL="0" indent="0" algn="just"/>
            <a:r>
              <a:rPr lang="en-US" sz="1100" dirty="0" smtClean="0">
                <a:latin typeface="+mn-lt"/>
                <a:ea typeface="MS PGothic" charset="0"/>
                <a:cs typeface="MS PGothic" charset="0"/>
              </a:rPr>
              <a:t>Caldwell, P.M., C.S. </a:t>
            </a:r>
            <a:r>
              <a:rPr lang="en-US" sz="1100" dirty="0" err="1" smtClean="0">
                <a:latin typeface="+mn-lt"/>
                <a:ea typeface="MS PGothic" charset="0"/>
                <a:cs typeface="MS PGothic" charset="0"/>
              </a:rPr>
              <a:t>Bretherton</a:t>
            </a:r>
            <a:r>
              <a:rPr lang="en-US" sz="1100" dirty="0" smtClean="0">
                <a:latin typeface="+mn-lt"/>
                <a:ea typeface="MS PGothic" charset="0"/>
                <a:cs typeface="MS PGothic" charset="0"/>
              </a:rPr>
              <a:t>, M.D. </a:t>
            </a:r>
            <a:r>
              <a:rPr lang="en-US" sz="1100" dirty="0" err="1" smtClean="0">
                <a:latin typeface="+mn-lt"/>
                <a:ea typeface="MS PGothic" charset="0"/>
                <a:cs typeface="MS PGothic" charset="0"/>
              </a:rPr>
              <a:t>Zelinka</a:t>
            </a:r>
            <a:r>
              <a:rPr lang="en-US" sz="1100" dirty="0" smtClean="0">
                <a:latin typeface="+mn-lt"/>
                <a:ea typeface="MS PGothic" charset="0"/>
                <a:cs typeface="MS PGothic" charset="0"/>
              </a:rPr>
              <a:t>, S.A. Klein, B.D. </a:t>
            </a:r>
            <a:r>
              <a:rPr lang="en-US" sz="1100" dirty="0" err="1" smtClean="0">
                <a:latin typeface="+mn-lt"/>
                <a:ea typeface="MS PGothic" charset="0"/>
                <a:cs typeface="MS PGothic" charset="0"/>
              </a:rPr>
              <a:t>Santer</a:t>
            </a:r>
            <a:r>
              <a:rPr lang="en-US" sz="1100" dirty="0" smtClean="0">
                <a:latin typeface="+mn-lt"/>
                <a:ea typeface="MS PGothic" charset="0"/>
                <a:cs typeface="MS PGothic" charset="0"/>
              </a:rPr>
              <a:t>, and B.A</a:t>
            </a:r>
            <a:r>
              <a:rPr lang="en-US" sz="1100" dirty="0">
                <a:latin typeface="+mn-lt"/>
                <a:ea typeface="MS PGothic" charset="0"/>
                <a:cs typeface="MS PGothic" charset="0"/>
              </a:rPr>
              <a:t>. Sanderson</a:t>
            </a:r>
            <a:r>
              <a:rPr lang="en-US" sz="1100" dirty="0" smtClean="0">
                <a:latin typeface="+mn-lt"/>
                <a:ea typeface="MS PGothic" charset="0"/>
                <a:cs typeface="MS PGothic" charset="0"/>
              </a:rPr>
              <a:t>: Statistical </a:t>
            </a:r>
            <a:r>
              <a:rPr lang="en-US" sz="1100" dirty="0">
                <a:latin typeface="+mn-lt"/>
                <a:ea typeface="MS PGothic" charset="0"/>
                <a:cs typeface="MS PGothic" charset="0"/>
              </a:rPr>
              <a:t>Significance of Climate Sensitivity Predictors Obtained by Data </a:t>
            </a:r>
            <a:r>
              <a:rPr lang="en-US" sz="1100" dirty="0" smtClean="0">
                <a:latin typeface="+mn-lt"/>
                <a:ea typeface="MS PGothic" charset="0"/>
                <a:cs typeface="MS PGothic" charset="0"/>
              </a:rPr>
              <a:t>Mining. </a:t>
            </a:r>
            <a:r>
              <a:rPr lang="en-US" sz="1100" dirty="0" err="1" smtClean="0">
                <a:latin typeface="+mn-lt"/>
                <a:ea typeface="MS PGothic" charset="0"/>
                <a:cs typeface="MS PGothic" charset="0"/>
              </a:rPr>
              <a:t>Geophys</a:t>
            </a:r>
            <a:r>
              <a:rPr lang="en-US" sz="1100" dirty="0" smtClean="0">
                <a:latin typeface="+mn-lt"/>
                <a:ea typeface="MS PGothic" charset="0"/>
                <a:cs typeface="MS PGothic" charset="0"/>
              </a:rPr>
              <a:t>. Res. Letters. Accepted. </a:t>
            </a:r>
            <a:r>
              <a:rPr lang="en-US" sz="1100" dirty="0" err="1">
                <a:latin typeface="+mn-lt"/>
                <a:ea typeface="MS PGothic" charset="0"/>
                <a:cs typeface="MS PGothic" charset="0"/>
              </a:rPr>
              <a:t>doi</a:t>
            </a:r>
            <a:r>
              <a:rPr lang="en-US" sz="1100" dirty="0">
                <a:latin typeface="+mn-lt"/>
                <a:ea typeface="MS PGothic" charset="0"/>
                <a:cs typeface="MS PGothic" charset="0"/>
              </a:rPr>
              <a:t>: </a:t>
            </a:r>
            <a:r>
              <a:rPr lang="en-US" sz="1100" dirty="0" smtClean="0">
                <a:latin typeface="+mn-lt"/>
                <a:ea typeface="MS PGothic" charset="0"/>
                <a:cs typeface="MS PGothic" charset="0"/>
              </a:rPr>
              <a:t>10.1002</a:t>
            </a:r>
            <a:r>
              <a:rPr lang="en-US" sz="1100" dirty="0">
                <a:latin typeface="+mn-lt"/>
                <a:ea typeface="MS PGothic" charset="0"/>
                <a:cs typeface="MS PGothic" charset="0"/>
              </a:rPr>
              <a:t>/</a:t>
            </a:r>
            <a:r>
              <a:rPr lang="en-US" sz="1100" dirty="0" smtClean="0">
                <a:latin typeface="+mn-lt"/>
                <a:ea typeface="MS PGothic" charset="0"/>
                <a:cs typeface="MS PGothic" charset="0"/>
              </a:rPr>
              <a:t>2014GL059205</a:t>
            </a:r>
            <a:endParaRPr lang="en-US" sz="11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886184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451</TotalTime>
  <Words>308</Words>
  <Application>Microsoft Macintosh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Statistical Significance of Climate Sensitivity Predictors Obtained by Data Mining (accepted by GRL  2/13/14) P. M. Caldwell, C. S. Bretherton, M. D. Zelinka,  S. A. Klein, B. D. Santer, &amp; B. M. Sanderson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CMIP3 Subtropical Stratocumulus Feedback Interpreted Through a Mixed-Layer Model (accepted by J. Clim. 8/21/12) Peter Caldwell, Yunyan Zhang, &amp; Stephen A. Klein </dc:title>
  <dc:creator>Caldwell, Peter M.</dc:creator>
  <cp:lastModifiedBy>Caldwell, Peter M.</cp:lastModifiedBy>
  <cp:revision>19</cp:revision>
  <dcterms:created xsi:type="dcterms:W3CDTF">2012-08-28T20:46:47Z</dcterms:created>
  <dcterms:modified xsi:type="dcterms:W3CDTF">2014-02-24T22:14:54Z</dcterms:modified>
</cp:coreProperties>
</file>